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sldIdLst>
    <p:sldId id="256" r:id="rId5"/>
  </p:sldIdLst>
  <p:sldSz cx="51120675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 snapToObjects="1">
      <p:cViewPr varScale="1">
        <p:scale>
          <a:sx n="41" d="100"/>
          <a:sy n="41" d="100"/>
        </p:scale>
        <p:origin x="70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ernilla.vonnandelstadh\Desktop\BpG\ARVO2021\for%20poster%20ARV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Number of patients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# of 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Sheet1!$B$1:$D$1</c:f>
              <c:strCache>
                <c:ptCount val="3"/>
                <c:pt idx="0">
                  <c:v>5-20%</c:v>
                </c:pt>
                <c:pt idx="1">
                  <c:v>21-90%</c:v>
                </c:pt>
                <c:pt idx="2">
                  <c:v>&gt;90%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93-4D41-ADB5-422733EAD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2818800"/>
        <c:axId val="1362776096"/>
      </c:barChart>
      <c:catAx>
        <c:axId val="136281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2776096"/>
        <c:crosses val="autoZero"/>
        <c:auto val="1"/>
        <c:lblAlgn val="ctr"/>
        <c:lblOffset val="100"/>
        <c:noMultiLvlLbl val="0"/>
      </c:catAx>
      <c:valAx>
        <c:axId val="136277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2818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>
                <a:solidFill>
                  <a:schemeClr val="tx1"/>
                </a:solidFill>
              </a:rPr>
              <a:t>Heteroplasmy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8376618547681538"/>
          <c:y val="0.18094925634295711"/>
          <c:w val="0.30778493543027274"/>
          <c:h val="0.720948891805191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Sheet1!$O$27:$O$28</c:f>
              <c:strCache>
                <c:ptCount val="2"/>
                <c:pt idx="0">
                  <c:v>Phenotypes in patients with the MT-TL1 m.3243 variant</c:v>
                </c:pt>
                <c:pt idx="1">
                  <c:v>Heteroplasmy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Sheet1!$N$29:$N$39</c:f>
              <c:strCache>
                <c:ptCount val="11"/>
                <c:pt idx="0">
                  <c:v>Atypical macular dystrophy</c:v>
                </c:pt>
                <c:pt idx="1">
                  <c:v>*Congenital nystagmus and diagnosis of cone-rod dystrophy</c:v>
                </c:pt>
                <c:pt idx="2">
                  <c:v>Stargardt disease</c:v>
                </c:pt>
                <c:pt idx="3">
                  <c:v>Stargardt disease, hearing deficit, DM, psychiatric disease and spina bifida</c:v>
                </c:pt>
                <c:pt idx="4">
                  <c:v>Cone dystrophy and history of leaky blood vessel in one eye</c:v>
                </c:pt>
                <c:pt idx="5">
                  <c:v>Retinitis pigmentosa</c:v>
                </c:pt>
                <c:pt idx="6">
                  <c:v>Macular dystrophy</c:v>
                </c:pt>
                <c:pt idx="7">
                  <c:v>Suspicion of pattern dystrophy</c:v>
                </c:pt>
                <c:pt idx="8">
                  <c:v>Pattern dystrophy</c:v>
                </c:pt>
                <c:pt idx="9">
                  <c:v>Macular dystrophy, DM and stroke</c:v>
                </c:pt>
                <c:pt idx="10">
                  <c:v>History of paracentral scotomas and hearing loss</c:v>
                </c:pt>
              </c:strCache>
            </c:strRef>
          </c:cat>
          <c:val>
            <c:numRef>
              <c:f>Sheet1!$O$29:$O$39</c:f>
              <c:numCache>
                <c:formatCode>General</c:formatCode>
                <c:ptCount val="11"/>
                <c:pt idx="0">
                  <c:v>52</c:v>
                </c:pt>
                <c:pt idx="1">
                  <c:v>48</c:v>
                </c:pt>
                <c:pt idx="2">
                  <c:v>40</c:v>
                </c:pt>
                <c:pt idx="3">
                  <c:v>34</c:v>
                </c:pt>
                <c:pt idx="4">
                  <c:v>29</c:v>
                </c:pt>
                <c:pt idx="5">
                  <c:v>25</c:v>
                </c:pt>
                <c:pt idx="6">
                  <c:v>21</c:v>
                </c:pt>
                <c:pt idx="7">
                  <c:v>17</c:v>
                </c:pt>
                <c:pt idx="8">
                  <c:v>12</c:v>
                </c:pt>
                <c:pt idx="9">
                  <c:v>12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4C-EB47-A066-CCA4B18486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79954191"/>
        <c:axId val="1902574047"/>
      </c:barChart>
      <c:catAx>
        <c:axId val="18799541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2574047"/>
        <c:crosses val="autoZero"/>
        <c:auto val="1"/>
        <c:lblAlgn val="ctr"/>
        <c:lblOffset val="100"/>
        <c:noMultiLvlLbl val="0"/>
      </c:catAx>
      <c:valAx>
        <c:axId val="19025740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9954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90085" y="4713405"/>
            <a:ext cx="38340506" cy="10026815"/>
          </a:xfrm>
        </p:spPr>
        <p:txBody>
          <a:bodyPr anchor="b"/>
          <a:lstStyle>
            <a:lvl1pPr algn="ctr">
              <a:defRPr sz="251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0085" y="15126892"/>
            <a:ext cx="38340506" cy="6953434"/>
          </a:xfrm>
        </p:spPr>
        <p:txBody>
          <a:bodyPr/>
          <a:lstStyle>
            <a:lvl1pPr marL="0" indent="0" algn="ctr">
              <a:buNone/>
              <a:defRPr sz="10063"/>
            </a:lvl1pPr>
            <a:lvl2pPr marL="1917040" indent="0" algn="ctr">
              <a:buNone/>
              <a:defRPr sz="8386"/>
            </a:lvl2pPr>
            <a:lvl3pPr marL="3834079" indent="0" algn="ctr">
              <a:buNone/>
              <a:defRPr sz="7547"/>
            </a:lvl3pPr>
            <a:lvl4pPr marL="5751119" indent="0" algn="ctr">
              <a:buNone/>
              <a:defRPr sz="6709"/>
            </a:lvl4pPr>
            <a:lvl5pPr marL="7668158" indent="0" algn="ctr">
              <a:buNone/>
              <a:defRPr sz="6709"/>
            </a:lvl5pPr>
            <a:lvl6pPr marL="9585198" indent="0" algn="ctr">
              <a:buNone/>
              <a:defRPr sz="6709"/>
            </a:lvl6pPr>
            <a:lvl7pPr marL="11502238" indent="0" algn="ctr">
              <a:buNone/>
              <a:defRPr sz="6709"/>
            </a:lvl7pPr>
            <a:lvl8pPr marL="13419277" indent="0" algn="ctr">
              <a:buNone/>
              <a:defRPr sz="6709"/>
            </a:lvl8pPr>
            <a:lvl9pPr marL="15336317" indent="0" algn="ctr">
              <a:buNone/>
              <a:defRPr sz="67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8096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066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83233" y="1533356"/>
            <a:ext cx="11022896" cy="24407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14547" y="1533356"/>
            <a:ext cx="32429678" cy="24407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782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8110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921" y="7180110"/>
            <a:ext cx="44091582" cy="11980175"/>
          </a:xfrm>
        </p:spPr>
        <p:txBody>
          <a:bodyPr anchor="b"/>
          <a:lstStyle>
            <a:lvl1pPr>
              <a:defRPr sz="251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7921" y="19273622"/>
            <a:ext cx="44091582" cy="6300091"/>
          </a:xfrm>
        </p:spPr>
        <p:txBody>
          <a:bodyPr/>
          <a:lstStyle>
            <a:lvl1pPr marL="0" indent="0">
              <a:buNone/>
              <a:defRPr sz="10063">
                <a:solidFill>
                  <a:schemeClr val="tx1">
                    <a:tint val="75000"/>
                  </a:schemeClr>
                </a:solidFill>
              </a:defRPr>
            </a:lvl1pPr>
            <a:lvl2pPr marL="1917040" indent="0">
              <a:buNone/>
              <a:defRPr sz="8386">
                <a:solidFill>
                  <a:schemeClr val="tx1">
                    <a:tint val="75000"/>
                  </a:schemeClr>
                </a:solidFill>
              </a:defRPr>
            </a:lvl2pPr>
            <a:lvl3pPr marL="3834079" indent="0">
              <a:buNone/>
              <a:defRPr sz="7547">
                <a:solidFill>
                  <a:schemeClr val="tx1">
                    <a:tint val="75000"/>
                  </a:schemeClr>
                </a:solidFill>
              </a:defRPr>
            </a:lvl3pPr>
            <a:lvl4pPr marL="5751119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4pPr>
            <a:lvl5pPr marL="766815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5pPr>
            <a:lvl6pPr marL="958519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6pPr>
            <a:lvl7pPr marL="1150223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7pPr>
            <a:lvl8pPr marL="13419277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8pPr>
            <a:lvl9pPr marL="15336317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959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546" y="7666780"/>
            <a:ext cx="21726287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79842" y="7666780"/>
            <a:ext cx="21726287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3856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1533358"/>
            <a:ext cx="44091582" cy="55667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1207" y="7060106"/>
            <a:ext cx="21626440" cy="3460049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17040" indent="0">
              <a:buNone/>
              <a:defRPr sz="8386" b="1"/>
            </a:lvl2pPr>
            <a:lvl3pPr marL="3834079" indent="0">
              <a:buNone/>
              <a:defRPr sz="7547" b="1"/>
            </a:lvl3pPr>
            <a:lvl4pPr marL="5751119" indent="0">
              <a:buNone/>
              <a:defRPr sz="6709" b="1"/>
            </a:lvl4pPr>
            <a:lvl5pPr marL="7668158" indent="0">
              <a:buNone/>
              <a:defRPr sz="6709" b="1"/>
            </a:lvl5pPr>
            <a:lvl6pPr marL="9585198" indent="0">
              <a:buNone/>
              <a:defRPr sz="6709" b="1"/>
            </a:lvl6pPr>
            <a:lvl7pPr marL="11502238" indent="0">
              <a:buNone/>
              <a:defRPr sz="6709" b="1"/>
            </a:lvl7pPr>
            <a:lvl8pPr marL="13419277" indent="0">
              <a:buNone/>
              <a:defRPr sz="6709" b="1"/>
            </a:lvl8pPr>
            <a:lvl9pPr marL="15336317" indent="0">
              <a:buNone/>
              <a:defRPr sz="67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1207" y="10520155"/>
            <a:ext cx="21626440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879842" y="7060106"/>
            <a:ext cx="21732945" cy="3460049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17040" indent="0">
              <a:buNone/>
              <a:defRPr sz="8386" b="1"/>
            </a:lvl2pPr>
            <a:lvl3pPr marL="3834079" indent="0">
              <a:buNone/>
              <a:defRPr sz="7547" b="1"/>
            </a:lvl3pPr>
            <a:lvl4pPr marL="5751119" indent="0">
              <a:buNone/>
              <a:defRPr sz="6709" b="1"/>
            </a:lvl4pPr>
            <a:lvl5pPr marL="7668158" indent="0">
              <a:buNone/>
              <a:defRPr sz="6709" b="1"/>
            </a:lvl5pPr>
            <a:lvl6pPr marL="9585198" indent="0">
              <a:buNone/>
              <a:defRPr sz="6709" b="1"/>
            </a:lvl6pPr>
            <a:lvl7pPr marL="11502238" indent="0">
              <a:buNone/>
              <a:defRPr sz="6709" b="1"/>
            </a:lvl7pPr>
            <a:lvl8pPr marL="13419277" indent="0">
              <a:buNone/>
              <a:defRPr sz="6709" b="1"/>
            </a:lvl8pPr>
            <a:lvl9pPr marL="15336317" indent="0">
              <a:buNone/>
              <a:defRPr sz="67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879842" y="10520155"/>
            <a:ext cx="21732945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7558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6613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6405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7" y="1920028"/>
            <a:ext cx="16487747" cy="6720099"/>
          </a:xfrm>
        </p:spPr>
        <p:txBody>
          <a:bodyPr anchor="b"/>
          <a:lstStyle>
            <a:lvl1pPr>
              <a:defRPr sz="134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945" y="4146730"/>
            <a:ext cx="25879842" cy="20466969"/>
          </a:xfrm>
        </p:spPr>
        <p:txBody>
          <a:bodyPr/>
          <a:lstStyle>
            <a:lvl1pPr>
              <a:defRPr sz="13418"/>
            </a:lvl1pPr>
            <a:lvl2pPr>
              <a:defRPr sz="11740"/>
            </a:lvl2pPr>
            <a:lvl3pPr>
              <a:defRPr sz="10063"/>
            </a:lvl3pPr>
            <a:lvl4pPr>
              <a:defRPr sz="8386"/>
            </a:lvl4pPr>
            <a:lvl5pPr>
              <a:defRPr sz="8386"/>
            </a:lvl5pPr>
            <a:lvl6pPr>
              <a:defRPr sz="8386"/>
            </a:lvl6pPr>
            <a:lvl7pPr>
              <a:defRPr sz="8386"/>
            </a:lvl7pPr>
            <a:lvl8pPr>
              <a:defRPr sz="8386"/>
            </a:lvl8pPr>
            <a:lvl9pPr>
              <a:defRPr sz="83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7" y="8640127"/>
            <a:ext cx="16487747" cy="16006905"/>
          </a:xfrm>
        </p:spPr>
        <p:txBody>
          <a:bodyPr/>
          <a:lstStyle>
            <a:lvl1pPr marL="0" indent="0">
              <a:buNone/>
              <a:defRPr sz="6709"/>
            </a:lvl1pPr>
            <a:lvl2pPr marL="1917040" indent="0">
              <a:buNone/>
              <a:defRPr sz="5870"/>
            </a:lvl2pPr>
            <a:lvl3pPr marL="3834079" indent="0">
              <a:buNone/>
              <a:defRPr sz="5032"/>
            </a:lvl3pPr>
            <a:lvl4pPr marL="5751119" indent="0">
              <a:buNone/>
              <a:defRPr sz="4193"/>
            </a:lvl4pPr>
            <a:lvl5pPr marL="7668158" indent="0">
              <a:buNone/>
              <a:defRPr sz="4193"/>
            </a:lvl5pPr>
            <a:lvl6pPr marL="9585198" indent="0">
              <a:buNone/>
              <a:defRPr sz="4193"/>
            </a:lvl6pPr>
            <a:lvl7pPr marL="11502238" indent="0">
              <a:buNone/>
              <a:defRPr sz="4193"/>
            </a:lvl7pPr>
            <a:lvl8pPr marL="13419277" indent="0">
              <a:buNone/>
              <a:defRPr sz="4193"/>
            </a:lvl8pPr>
            <a:lvl9pPr marL="15336317" indent="0">
              <a:buNone/>
              <a:defRPr sz="41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5792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7" y="1920028"/>
            <a:ext cx="16487747" cy="6720099"/>
          </a:xfrm>
        </p:spPr>
        <p:txBody>
          <a:bodyPr anchor="b"/>
          <a:lstStyle>
            <a:lvl1pPr>
              <a:defRPr sz="134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32945" y="4146730"/>
            <a:ext cx="25879842" cy="20466969"/>
          </a:xfrm>
        </p:spPr>
        <p:txBody>
          <a:bodyPr anchor="t"/>
          <a:lstStyle>
            <a:lvl1pPr marL="0" indent="0">
              <a:buNone/>
              <a:defRPr sz="13418"/>
            </a:lvl1pPr>
            <a:lvl2pPr marL="1917040" indent="0">
              <a:buNone/>
              <a:defRPr sz="11740"/>
            </a:lvl2pPr>
            <a:lvl3pPr marL="3834079" indent="0">
              <a:buNone/>
              <a:defRPr sz="10063"/>
            </a:lvl3pPr>
            <a:lvl4pPr marL="5751119" indent="0">
              <a:buNone/>
              <a:defRPr sz="8386"/>
            </a:lvl4pPr>
            <a:lvl5pPr marL="7668158" indent="0">
              <a:buNone/>
              <a:defRPr sz="8386"/>
            </a:lvl5pPr>
            <a:lvl6pPr marL="9585198" indent="0">
              <a:buNone/>
              <a:defRPr sz="8386"/>
            </a:lvl6pPr>
            <a:lvl7pPr marL="11502238" indent="0">
              <a:buNone/>
              <a:defRPr sz="8386"/>
            </a:lvl7pPr>
            <a:lvl8pPr marL="13419277" indent="0">
              <a:buNone/>
              <a:defRPr sz="8386"/>
            </a:lvl8pPr>
            <a:lvl9pPr marL="15336317" indent="0">
              <a:buNone/>
              <a:defRPr sz="83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7" y="8640127"/>
            <a:ext cx="16487747" cy="16006905"/>
          </a:xfrm>
        </p:spPr>
        <p:txBody>
          <a:bodyPr/>
          <a:lstStyle>
            <a:lvl1pPr marL="0" indent="0">
              <a:buNone/>
              <a:defRPr sz="6709"/>
            </a:lvl1pPr>
            <a:lvl2pPr marL="1917040" indent="0">
              <a:buNone/>
              <a:defRPr sz="5870"/>
            </a:lvl2pPr>
            <a:lvl3pPr marL="3834079" indent="0">
              <a:buNone/>
              <a:defRPr sz="5032"/>
            </a:lvl3pPr>
            <a:lvl4pPr marL="5751119" indent="0">
              <a:buNone/>
              <a:defRPr sz="4193"/>
            </a:lvl4pPr>
            <a:lvl5pPr marL="7668158" indent="0">
              <a:buNone/>
              <a:defRPr sz="4193"/>
            </a:lvl5pPr>
            <a:lvl6pPr marL="9585198" indent="0">
              <a:buNone/>
              <a:defRPr sz="4193"/>
            </a:lvl6pPr>
            <a:lvl7pPr marL="11502238" indent="0">
              <a:buNone/>
              <a:defRPr sz="4193"/>
            </a:lvl7pPr>
            <a:lvl8pPr marL="13419277" indent="0">
              <a:buNone/>
              <a:defRPr sz="4193"/>
            </a:lvl8pPr>
            <a:lvl9pPr marL="15336317" indent="0">
              <a:buNone/>
              <a:defRPr sz="41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81116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14547" y="1533358"/>
            <a:ext cx="44091582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4547" y="7666780"/>
            <a:ext cx="44091582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14546" y="26693729"/>
            <a:ext cx="11502152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728CD-9DC5-8142-BBAF-3902983CA235}" type="datetimeFigureOut">
              <a:rPr lang="en-FI" smtClean="0"/>
              <a:t>02/03/2026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3724" y="26693729"/>
            <a:ext cx="17253228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03977" y="26693729"/>
            <a:ext cx="11502152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0E47E-C642-CD49-A49A-03997F93E650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1178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34079" rtl="0" eaLnBrk="1" latinLnBrk="0" hangingPunct="1">
        <a:lnSpc>
          <a:spcPct val="90000"/>
        </a:lnSpc>
        <a:spcBef>
          <a:spcPct val="0"/>
        </a:spcBef>
        <a:buNone/>
        <a:defRPr sz="184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8520" indent="-958520" algn="l" defTabSz="3834079" rtl="0" eaLnBrk="1" latinLnBrk="0" hangingPunct="1">
        <a:lnSpc>
          <a:spcPct val="90000"/>
        </a:lnSpc>
        <a:spcBef>
          <a:spcPts val="4193"/>
        </a:spcBef>
        <a:buFont typeface="Arial" panose="020B0604020202020204" pitchFamily="34" charset="0"/>
        <a:buChar char="•"/>
        <a:defRPr sz="11740" kern="1200">
          <a:solidFill>
            <a:schemeClr val="tx1"/>
          </a:solidFill>
          <a:latin typeface="+mn-lt"/>
          <a:ea typeface="+mn-ea"/>
          <a:cs typeface="+mn-cs"/>
        </a:defRPr>
      </a:lvl1pPr>
      <a:lvl2pPr marL="287555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2pPr>
      <a:lvl3pPr marL="479259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8386" kern="1200">
          <a:solidFill>
            <a:schemeClr val="tx1"/>
          </a:solidFill>
          <a:latin typeface="+mn-lt"/>
          <a:ea typeface="+mn-ea"/>
          <a:cs typeface="+mn-cs"/>
        </a:defRPr>
      </a:lvl3pPr>
      <a:lvl4pPr marL="670963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4pPr>
      <a:lvl5pPr marL="8626678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5pPr>
      <a:lvl6pPr marL="10543718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6pPr>
      <a:lvl7pPr marL="1246075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7pPr>
      <a:lvl8pPr marL="1437779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8pPr>
      <a:lvl9pPr marL="1629483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1pPr>
      <a:lvl2pPr marL="1917040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2pPr>
      <a:lvl3pPr marL="3834079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3pPr>
      <a:lvl4pPr marL="5751119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4pPr>
      <a:lvl5pPr marL="766815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5pPr>
      <a:lvl6pPr marL="958519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6pPr>
      <a:lvl7pPr marL="1150223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7pPr>
      <a:lvl8pPr marL="13419277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8pPr>
      <a:lvl9pPr marL="15336317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Group 284">
            <a:extLst>
              <a:ext uri="{FF2B5EF4-FFF2-40B4-BE49-F238E27FC236}">
                <a16:creationId xmlns:a16="http://schemas.microsoft.com/office/drawing/2014/main" id="{358581FC-4488-1E4F-AD97-074464C6A756}"/>
              </a:ext>
            </a:extLst>
          </p:cNvPr>
          <p:cNvGrpSpPr/>
          <p:nvPr/>
        </p:nvGrpSpPr>
        <p:grpSpPr>
          <a:xfrm>
            <a:off x="27413712" y="12568120"/>
            <a:ext cx="6559133" cy="6068431"/>
            <a:chOff x="592554" y="2808715"/>
            <a:chExt cx="4054337" cy="4002077"/>
          </a:xfrm>
        </p:grpSpPr>
        <p:pic>
          <p:nvPicPr>
            <p:cNvPr id="286" name="Content Placeholder 4" descr="A close up of a map&#10;&#10;Description automatically generated">
              <a:extLst>
                <a:ext uri="{FF2B5EF4-FFF2-40B4-BE49-F238E27FC236}">
                  <a16:creationId xmlns:a16="http://schemas.microsoft.com/office/drawing/2014/main" id="{37D58952-BB11-A64E-ABA1-F207025FC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2554" y="2808715"/>
              <a:ext cx="4000500" cy="4000500"/>
            </a:xfrm>
            <a:prstGeom prst="rect">
              <a:avLst/>
            </a:prstGeom>
          </p:spPr>
        </p:pic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CEFA32D3-4B4A-2F4B-A754-95FB080D29D0}"/>
                </a:ext>
              </a:extLst>
            </p:cNvPr>
            <p:cNvSpPr txBox="1"/>
            <p:nvPr/>
          </p:nvSpPr>
          <p:spPr>
            <a:xfrm>
              <a:off x="3829038" y="6472238"/>
              <a:ext cx="8178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I" sz="1600" dirty="0"/>
                <a:t>eKLIPse</a:t>
              </a:r>
            </a:p>
          </p:txBody>
        </p:sp>
      </p:grpSp>
      <p:sp>
        <p:nvSpPr>
          <p:cNvPr id="252" name="Rectangle 251">
            <a:extLst>
              <a:ext uri="{FF2B5EF4-FFF2-40B4-BE49-F238E27FC236}">
                <a16:creationId xmlns:a16="http://schemas.microsoft.com/office/drawing/2014/main" id="{9E1EC33F-C23A-0643-BADF-98E5C926111A}"/>
              </a:ext>
            </a:extLst>
          </p:cNvPr>
          <p:cNvSpPr/>
          <p:nvPr/>
        </p:nvSpPr>
        <p:spPr>
          <a:xfrm>
            <a:off x="-1478608" y="-94101"/>
            <a:ext cx="55919341" cy="6096000"/>
          </a:xfrm>
          <a:prstGeom prst="rect">
            <a:avLst/>
          </a:prstGeom>
          <a:solidFill>
            <a:srgbClr val="A69B9A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603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46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3" name="Title 4">
            <a:extLst>
              <a:ext uri="{FF2B5EF4-FFF2-40B4-BE49-F238E27FC236}">
                <a16:creationId xmlns:a16="http://schemas.microsoft.com/office/drawing/2014/main" id="{DABC2B03-5FD5-8545-A99D-818FEFDC5691}"/>
              </a:ext>
            </a:extLst>
          </p:cNvPr>
          <p:cNvSpPr txBox="1">
            <a:spLocks/>
          </p:cNvSpPr>
          <p:nvPr/>
        </p:nvSpPr>
        <p:spPr>
          <a:xfrm>
            <a:off x="1067194" y="503185"/>
            <a:ext cx="48939960" cy="423068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2564381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816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en-GB" sz="9600" dirty="0" err="1">
                <a:solidFill>
                  <a:srgbClr val="346C98"/>
                </a:solidFill>
                <a:latin typeface="Arial" panose="020B0604020202020204"/>
              </a:rPr>
              <a:t>Analyzing</a:t>
            </a:r>
            <a:r>
              <a:rPr lang="en-GB" sz="9600" dirty="0">
                <a:solidFill>
                  <a:srgbClr val="346C98"/>
                </a:solidFill>
                <a:latin typeface="Arial" panose="020B0604020202020204"/>
              </a:rPr>
              <a:t> the mitochondrial genome of over 2500 patients with retinal disease </a:t>
            </a:r>
            <a:endParaRPr kumimoji="0" lang="en-US" sz="9600" b="1" u="none" strike="noStrike" kern="1200" cap="none" spc="0" normalizeH="0" baseline="0" noProof="0" dirty="0">
              <a:ln>
                <a:noFill/>
              </a:ln>
              <a:solidFill>
                <a:srgbClr val="346C98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4" name="Title 4">
            <a:extLst>
              <a:ext uri="{FF2B5EF4-FFF2-40B4-BE49-F238E27FC236}">
                <a16:creationId xmlns:a16="http://schemas.microsoft.com/office/drawing/2014/main" id="{39C60AFD-04E7-F540-9E8F-E4DDC94DB3AC}"/>
              </a:ext>
            </a:extLst>
          </p:cNvPr>
          <p:cNvSpPr txBox="1">
            <a:spLocks/>
          </p:cNvSpPr>
          <p:nvPr/>
        </p:nvSpPr>
        <p:spPr>
          <a:xfrm>
            <a:off x="1012651" y="2762225"/>
            <a:ext cx="50439801" cy="2152073"/>
          </a:xfrm>
          <a:prstGeom prst="rect">
            <a:avLst/>
          </a:prstGeom>
        </p:spPr>
        <p:txBody>
          <a:bodyPr vert="horz" lIns="77726" tIns="38863" rIns="77726" bIns="38863" rtlCol="0" anchor="t" anchorCtr="0">
            <a:noAutofit/>
          </a:bodyPr>
          <a:lstStyle>
            <a:lvl1pPr marL="0" marR="0" indent="0" algn="l" defTabSz="3016919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24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fi-FI" sz="3060" dirty="0">
                <a:solidFill>
                  <a:srgbClr val="346C98"/>
                </a:solidFill>
                <a:latin typeface="Arial" panose="020B0604020202020204"/>
              </a:rPr>
              <a:t>Pernilla von Nandelstadh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dirty="0">
                <a:solidFill>
                  <a:srgbClr val="346C98"/>
                </a:solidFill>
                <a:latin typeface="Arial" panose="020B0604020202020204"/>
              </a:rPr>
              <a:t>, 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Sari Tuupanen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Marta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Gandia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Sanna Vattulainen-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Collanus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Kati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Kämpjärvi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Johanna Känsäkoski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Katja Merkkiniemi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Laura Sarantaus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Raquel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 Perez-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Carro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Jonna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Tallila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Ville Kytölä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Mikko Muona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Johanna Sistonen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Inka Saarinen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Juha Koskenvuo</a:t>
            </a:r>
            <a:r>
              <a:rPr lang="fi-FI" sz="3200" b="0" baseline="30000" dirty="0">
                <a:solidFill>
                  <a:srgbClr val="346C98"/>
                </a:solidFill>
                <a:latin typeface="Arial" panose="020B0604020202020204"/>
              </a:rPr>
              <a:t> 1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, Tero-Pekka </a:t>
            </a:r>
            <a:r>
              <a:rPr lang="fi-FI" sz="3060" b="0" dirty="0" err="1">
                <a:solidFill>
                  <a:srgbClr val="346C98"/>
                </a:solidFill>
                <a:latin typeface="Arial" panose="020B0604020202020204"/>
              </a:rPr>
              <a:t>Alastalo</a:t>
            </a:r>
            <a:r>
              <a:rPr lang="en-US" sz="3200" b="0" baseline="30000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2</a:t>
            </a:r>
            <a:r>
              <a:rPr lang="fi-FI" sz="3060" b="0" dirty="0">
                <a:solidFill>
                  <a:srgbClr val="346C98"/>
                </a:solidFill>
                <a:latin typeface="Arial" panose="020B0604020202020204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fi-FI" sz="2720" b="0" baseline="30000" dirty="0">
                <a:solidFill>
                  <a:srgbClr val="346C98"/>
                </a:solidFill>
                <a:latin typeface="Arial" panose="020B0604020202020204"/>
              </a:rPr>
              <a:t>1 </a:t>
            </a:r>
            <a:r>
              <a:rPr lang="en-US" sz="2720" b="0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Blueprint Genetics, </a:t>
            </a:r>
            <a:r>
              <a:rPr lang="en-US" sz="2720" b="0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Keilaranta</a:t>
            </a:r>
            <a:r>
              <a:rPr lang="en-US" sz="2720" b="0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16 A-B, Espoo, 002150, Finland; </a:t>
            </a:r>
            <a:r>
              <a:rPr lang="en-US" sz="2720" b="0" baseline="30000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2720" b="0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Blueprint Genetics, 1268 Missouri Street, San Francisco, CA 04107</a:t>
            </a:r>
            <a:endParaRPr lang="en-US" sz="3400" b="0" dirty="0">
              <a:solidFill>
                <a:srgbClr val="346C9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B040E951-FEFB-BE4D-BCAC-B6E1389B35C8}"/>
              </a:ext>
            </a:extLst>
          </p:cNvPr>
          <p:cNvSpPr txBox="1"/>
          <p:nvPr/>
        </p:nvSpPr>
        <p:spPr>
          <a:xfrm>
            <a:off x="26441235" y="6891785"/>
            <a:ext cx="23565918" cy="6226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/>
            <a:r>
              <a:rPr lang="en-US" sz="476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4760" b="1" dirty="0">
              <a:solidFill>
                <a:srgbClr val="346C9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306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A diagnostic (pathogenic/likely pathogenic)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variant was identified in 22 patients, contributing to a diagnostic yield of 0.85%. The diagnostic variants included 21 SNVs, of which 16 were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heteroplasmic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(&gt;7%)  and five were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homoplasmic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n-US" sz="30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Table 1 and Figure 2).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homoplasmic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variants were associated mainly with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Leber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hereditary optic neuropathy. In addition, one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heteroplasmic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large deletion was identified in a patient with syndromic </a:t>
            </a:r>
            <a:r>
              <a:rPr lang="en-US" sz="30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retinitis pigmentosa (</a:t>
            </a:r>
            <a:r>
              <a:rPr lang="en-US" sz="30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3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). Diagnostic SNV variants were identified in all together 8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genes: </a:t>
            </a:r>
            <a:r>
              <a:rPr lang="en-US" sz="3000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MT-ND1, MT-ND4, MT-ND6, MT-ATP6, MT-TN, MT-TH, MT-TL1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, and </a:t>
            </a:r>
            <a:r>
              <a:rPr lang="en-US" sz="3000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MT-TV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. The most common variant was </a:t>
            </a:r>
            <a:r>
              <a:rPr lang="en-US" sz="3000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MT-TL1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m.3243A&gt;G, identified in 11 individuals in whom the retinal disease was most often described as macular/cone dystrophy (</a:t>
            </a:r>
            <a:r>
              <a:rPr lang="en-US" sz="30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4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). Additionally, we reported a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VUS, likely to contribute to the patient’s diagnosis, in 7 cases. </a:t>
            </a: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776109C3-C657-8442-AAE5-72875D4F1814}"/>
              </a:ext>
            </a:extLst>
          </p:cNvPr>
          <p:cNvSpPr/>
          <p:nvPr/>
        </p:nvSpPr>
        <p:spPr>
          <a:xfrm>
            <a:off x="26388564" y="21907555"/>
            <a:ext cx="23622565" cy="5939814"/>
          </a:xfrm>
          <a:prstGeom prst="rect">
            <a:avLst/>
          </a:prstGeom>
          <a:solidFill>
            <a:srgbClr val="F0557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612017" tIns="367210" rIns="612017" bIns="367210" rtlCol="0" anchor="t" anchorCtr="0"/>
          <a:lstStyle/>
          <a:p>
            <a:pPr marL="0" marR="0" lvl="0" indent="0" defTabSz="38603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6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Conclusions</a:t>
            </a:r>
          </a:p>
          <a:p>
            <a:pPr marL="0" marR="0" lvl="0" indent="0" defTabSz="38603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6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910350" indent="-787950" defTabSz="3860347">
              <a:lnSpc>
                <a:spcPct val="120000"/>
              </a:lnSpc>
              <a:buFont typeface="Arial" charset="0"/>
              <a:buChar char="•"/>
            </a:pP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We have developed a highly sensitive and clinically validated </a:t>
            </a:r>
            <a:r>
              <a:rPr lang="en-GB" sz="3100" kern="0" dirty="0" err="1">
                <a:solidFill>
                  <a:srgbClr val="FFFFFF"/>
                </a:solidFill>
                <a:latin typeface="Arial" panose="020B0604020202020204"/>
              </a:rPr>
              <a:t>mtDNA</a:t>
            </a: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 assay for mitochondrial diseases </a:t>
            </a:r>
          </a:p>
          <a:p>
            <a:pPr marL="910350" indent="-787950" defTabSz="3860347">
              <a:lnSpc>
                <a:spcPct val="120000"/>
              </a:lnSpc>
              <a:buFont typeface="Arial" charset="0"/>
              <a:buChar char="•"/>
            </a:pP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SNV diagnoses from retinal dystrophy patients were made in eight </a:t>
            </a:r>
            <a:r>
              <a:rPr lang="en-GB" sz="3100" kern="0" dirty="0" err="1">
                <a:solidFill>
                  <a:srgbClr val="FFFFFF"/>
                </a:solidFill>
                <a:latin typeface="Arial" panose="020B0604020202020204"/>
              </a:rPr>
              <a:t>mtDNA</a:t>
            </a: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 genes in total</a:t>
            </a:r>
          </a:p>
          <a:p>
            <a:pPr marL="910350" indent="-787950" defTabSz="3860347">
              <a:lnSpc>
                <a:spcPct val="120000"/>
              </a:lnSpc>
              <a:buFont typeface="Arial" charset="0"/>
              <a:buChar char="•"/>
            </a:pP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The most frequently implicated variant was the retinal disease-associated </a:t>
            </a:r>
            <a:r>
              <a:rPr lang="en-GB" sz="3100" i="1" kern="0" dirty="0">
                <a:solidFill>
                  <a:srgbClr val="FFFFFF"/>
                </a:solidFill>
                <a:latin typeface="Arial" panose="020B0604020202020204"/>
              </a:rPr>
              <a:t>MT-TL1</a:t>
            </a: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 m.3243A&gt;G, always detected in a </a:t>
            </a:r>
            <a:r>
              <a:rPr lang="en-GB" sz="3100" kern="0" dirty="0" err="1">
                <a:solidFill>
                  <a:srgbClr val="FFFFFF"/>
                </a:solidFill>
                <a:latin typeface="Arial" panose="020B0604020202020204"/>
              </a:rPr>
              <a:t>heteroplasmic</a:t>
            </a:r>
            <a:r>
              <a:rPr lang="en-GB" sz="3100" kern="0" dirty="0">
                <a:solidFill>
                  <a:srgbClr val="FFFFFF"/>
                </a:solidFill>
                <a:latin typeface="Arial" panose="020B0604020202020204"/>
              </a:rPr>
              <a:t> state </a:t>
            </a:r>
          </a:p>
          <a:p>
            <a:pPr marL="910350" lvl="0" indent="-787950" defTabSz="3860347">
              <a:lnSpc>
                <a:spcPct val="120000"/>
              </a:lnSpc>
              <a:buFont typeface="Arial" charset="0"/>
              <a:buChar char="•"/>
            </a:pPr>
            <a:r>
              <a:rPr lang="en-US" sz="3100" kern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Adding </a:t>
            </a:r>
            <a:r>
              <a:rPr lang="en-US" sz="3100" kern="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100" kern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 analysis to routine genetic diagnostic process of IRD patients can increase the diagnostic yield by &gt;0.85% </a:t>
            </a:r>
          </a:p>
          <a:p>
            <a:pPr marL="910350" lvl="0" indent="-787950" defTabSz="3860347">
              <a:lnSpc>
                <a:spcPct val="120000"/>
              </a:lnSpc>
              <a:buFont typeface="Arial" charset="0"/>
              <a:buChar char="•"/>
            </a:pPr>
            <a:r>
              <a:rPr lang="en-US" sz="3100" kern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Analyzing the full </a:t>
            </a:r>
            <a:r>
              <a:rPr lang="en-US" sz="3100" kern="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100" kern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 is beneficial as several different variants in </a:t>
            </a:r>
            <a:r>
              <a:rPr lang="en-US" sz="3100" kern="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100" kern="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 have been associated with both syndromic and non-syndromic IRD </a:t>
            </a:r>
          </a:p>
        </p:txBody>
      </p:sp>
      <p:pic>
        <p:nvPicPr>
          <p:cNvPr id="259" name="Picture 258">
            <a:extLst>
              <a:ext uri="{FF2B5EF4-FFF2-40B4-BE49-F238E27FC236}">
                <a16:creationId xmlns:a16="http://schemas.microsoft.com/office/drawing/2014/main" id="{9048F745-8F81-7149-99BC-D185A3C2C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" y="4914298"/>
            <a:ext cx="51120674" cy="446941"/>
          </a:xfrm>
          <a:prstGeom prst="rect">
            <a:avLst/>
          </a:prstGeom>
        </p:spPr>
      </p:pic>
      <p:sp>
        <p:nvSpPr>
          <p:cNvPr id="261" name="TextBox 260">
            <a:extLst>
              <a:ext uri="{FF2B5EF4-FFF2-40B4-BE49-F238E27FC236}">
                <a16:creationId xmlns:a16="http://schemas.microsoft.com/office/drawing/2014/main" id="{CA914091-626E-3340-9C72-BC18A1D8AE9C}"/>
              </a:ext>
            </a:extLst>
          </p:cNvPr>
          <p:cNvSpPr txBox="1"/>
          <p:nvPr/>
        </p:nvSpPr>
        <p:spPr>
          <a:xfrm>
            <a:off x="26388565" y="28108046"/>
            <a:ext cx="25025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860347"/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Conflict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of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interest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statement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All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authors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employed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by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Blueprint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fi-FI" sz="2800" b="1" dirty="0" err="1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Genetics</a:t>
            </a:r>
            <a:r>
              <a:rPr lang="fi-FI" sz="2800" b="1" dirty="0">
                <a:solidFill>
                  <a:srgbClr val="346C98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55435560-6F31-934F-BBDF-A000209F3F42}"/>
              </a:ext>
            </a:extLst>
          </p:cNvPr>
          <p:cNvSpPr txBox="1"/>
          <p:nvPr/>
        </p:nvSpPr>
        <p:spPr>
          <a:xfrm>
            <a:off x="1067193" y="6891786"/>
            <a:ext cx="15858951" cy="8550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 defTabSz="3860347"/>
            <a:r>
              <a:rPr lang="en-US" sz="476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Purpose</a:t>
            </a:r>
          </a:p>
          <a:p>
            <a:pPr algn="just" defTabSz="3860347">
              <a:lnSpc>
                <a:spcPct val="120000"/>
              </a:lnSpc>
            </a:pPr>
            <a:endParaRPr lang="en-US" sz="306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Mitochondrial diseases are a heterogeneous group of disorders that arise as a result of dysfunction of the mitochondrial respiratory chain. The circular 16.5-kb mitochondrial genome (</a:t>
            </a:r>
            <a:r>
              <a:rPr lang="en-US" sz="3000" dirty="0" err="1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) contains 37 genes, which are essential for normal mitochondrial function. Mitochondrial dysfunction caused by several disease-causing variants in the </a:t>
            </a:r>
            <a:r>
              <a:rPr lang="en-US" sz="3000" dirty="0" err="1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 has been associated with retinal disease and vision loss (</a:t>
            </a:r>
            <a:r>
              <a:rPr lang="en-US" sz="3000" b="1" dirty="0">
                <a:solidFill>
                  <a:srgbClr val="F05578"/>
                </a:solidFill>
                <a:latin typeface="Arial"/>
                <a:ea typeface="Arial" charset="0"/>
                <a:cs typeface="Arial"/>
              </a:rPr>
              <a:t>Figure 1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). </a:t>
            </a:r>
            <a:r>
              <a:rPr lang="en-US" sz="3000" i="1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MT-TL1 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m.3243A&gt;G, affecting the mitochondrial tRNA for leucine (UUR), is the most common pathogenic variant in the mitochondrial genome being a molecular cause in up to 11.5% of individuals with mitochondrial disease (PMID 24375076).</a:t>
            </a:r>
            <a:r>
              <a:rPr lang="en-US" sz="3000" i="1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 MT-TL1 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m.3243A&gt;G is present in approximately 80% of individuals with mitochondrial myopathy, encephalopathy, lactic acidosis, and stroke-like episodes (MELAS – </a:t>
            </a:r>
            <a:r>
              <a:rPr lang="en-US" sz="3000" dirty="0" err="1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GeneReviews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) but is also associated with isolated ophthalmologic phenotypes (PMID: 23806424, 23355809). The goal of this study was to evaluate </a:t>
            </a:r>
            <a:r>
              <a:rPr lang="en-US" sz="3000" dirty="0" err="1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/>
                <a:ea typeface="Arial" charset="0"/>
                <a:cs typeface="Arial"/>
              </a:rPr>
              <a:t> variants in &gt;2500 patients with inherited retinal disease (IRD).</a:t>
            </a:r>
            <a:endParaRPr lang="en-US" sz="2720" b="1" dirty="0">
              <a:solidFill>
                <a:srgbClr val="000000"/>
              </a:solidFill>
              <a:latin typeface="Arial"/>
              <a:ea typeface="Arial" charset="0"/>
              <a:cs typeface="Arial"/>
            </a:endParaRPr>
          </a:p>
          <a:p>
            <a:pPr algn="just" defTabSz="3860347">
              <a:lnSpc>
                <a:spcPct val="120000"/>
              </a:lnSpc>
            </a:pPr>
            <a:endParaRPr lang="en-US" sz="3060" dirty="0">
              <a:solidFill>
                <a:srgbClr val="51555D">
                  <a:lumMod val="50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82380120-0AD0-7548-AB3D-D5D7655B7530}"/>
              </a:ext>
            </a:extLst>
          </p:cNvPr>
          <p:cNvSpPr txBox="1"/>
          <p:nvPr/>
        </p:nvSpPr>
        <p:spPr>
          <a:xfrm>
            <a:off x="1007197" y="27070005"/>
            <a:ext cx="16863643" cy="2076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28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Table 1.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iagnostic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SNVs identified among 2597 IRD patients. </a:t>
            </a:r>
          </a:p>
          <a:p>
            <a:pPr algn="just" defTabSz="3860347">
              <a:lnSpc>
                <a:spcPct val="120000"/>
              </a:lnSpc>
            </a:pPr>
            <a:r>
              <a:rPr lang="en-FI" b="1" i="1" dirty="0"/>
              <a:t>Abbreviations</a:t>
            </a:r>
            <a:r>
              <a:rPr lang="en-FI" dirty="0"/>
              <a:t>  </a:t>
            </a:r>
            <a:r>
              <a:rPr lang="en-US" b="1" dirty="0"/>
              <a:t>AMDF</a:t>
            </a:r>
            <a:r>
              <a:rPr lang="en-FI" dirty="0"/>
              <a:t> </a:t>
            </a:r>
            <a:r>
              <a:rPr lang="en-US" dirty="0"/>
              <a:t>a</a:t>
            </a:r>
            <a:r>
              <a:rPr lang="en-FI" dirty="0"/>
              <a:t>taxia, </a:t>
            </a:r>
            <a:r>
              <a:rPr lang="en-US" dirty="0"/>
              <a:t>m</a:t>
            </a:r>
            <a:r>
              <a:rPr lang="en-FI" dirty="0"/>
              <a:t>yoclonus and </a:t>
            </a:r>
            <a:r>
              <a:rPr lang="en-US" dirty="0"/>
              <a:t>d</a:t>
            </a:r>
            <a:r>
              <a:rPr lang="en-FI" dirty="0"/>
              <a:t>eafness</a:t>
            </a:r>
            <a:r>
              <a:rPr lang="en-US" dirty="0"/>
              <a:t>; </a:t>
            </a:r>
            <a:r>
              <a:rPr lang="en-FI" b="1" dirty="0"/>
              <a:t>CPEO </a:t>
            </a:r>
            <a:r>
              <a:rPr lang="en-US" dirty="0"/>
              <a:t>c</a:t>
            </a:r>
            <a:r>
              <a:rPr lang="en-FI" dirty="0"/>
              <a:t>hronic </a:t>
            </a:r>
            <a:r>
              <a:rPr lang="en-US" dirty="0"/>
              <a:t>p</a:t>
            </a:r>
            <a:r>
              <a:rPr lang="en-FI" dirty="0"/>
              <a:t>rogressive </a:t>
            </a:r>
            <a:r>
              <a:rPr lang="en-US" dirty="0"/>
              <a:t>e</a:t>
            </a:r>
            <a:r>
              <a:rPr lang="en-FI" dirty="0"/>
              <a:t>xternal </a:t>
            </a:r>
            <a:r>
              <a:rPr lang="en-US" dirty="0"/>
              <a:t>o</a:t>
            </a:r>
            <a:r>
              <a:rPr lang="en-FI" dirty="0"/>
              <a:t>phthalmoplegia; </a:t>
            </a:r>
            <a:r>
              <a:rPr lang="en-FI" b="1" dirty="0"/>
              <a:t>DM</a:t>
            </a:r>
            <a:r>
              <a:rPr lang="en-FI" dirty="0"/>
              <a:t> </a:t>
            </a:r>
            <a:r>
              <a:rPr lang="en-US" dirty="0"/>
              <a:t>diabetes mellitus; </a:t>
            </a:r>
            <a:r>
              <a:rPr lang="en-FI" b="1" dirty="0"/>
              <a:t>DMDF</a:t>
            </a:r>
            <a:r>
              <a:rPr lang="en-FI" dirty="0"/>
              <a:t> </a:t>
            </a:r>
            <a:r>
              <a:rPr lang="en-US" dirty="0"/>
              <a:t>DM</a:t>
            </a:r>
            <a:r>
              <a:rPr lang="en-FI" dirty="0"/>
              <a:t> + </a:t>
            </a:r>
            <a:r>
              <a:rPr lang="en-US" dirty="0"/>
              <a:t>d</a:t>
            </a:r>
            <a:r>
              <a:rPr lang="en-FI" dirty="0"/>
              <a:t>ea</a:t>
            </a:r>
            <a:r>
              <a:rPr lang="en-US" dirty="0"/>
              <a:t>f</a:t>
            </a:r>
            <a:r>
              <a:rPr lang="en-FI" dirty="0"/>
              <a:t>ness; </a:t>
            </a:r>
            <a:r>
              <a:rPr lang="en-FI" b="1" dirty="0"/>
              <a:t>EXIT</a:t>
            </a:r>
            <a:r>
              <a:rPr lang="en-FI" dirty="0"/>
              <a:t> Exercise </a:t>
            </a:r>
            <a:r>
              <a:rPr lang="en-US" dirty="0" err="1"/>
              <a:t>i</a:t>
            </a:r>
            <a:r>
              <a:rPr lang="en-FI" dirty="0"/>
              <a:t>ntolerance</a:t>
            </a:r>
            <a:r>
              <a:rPr lang="en-US" dirty="0"/>
              <a:t>; </a:t>
            </a:r>
            <a:r>
              <a:rPr lang="en-US" b="1" dirty="0"/>
              <a:t>FSGS</a:t>
            </a:r>
            <a:r>
              <a:rPr lang="en-US" dirty="0"/>
              <a:t> Focal segmental glomerulosclerosis; </a:t>
            </a:r>
            <a:r>
              <a:rPr lang="en-US" b="1" dirty="0"/>
              <a:t>LS</a:t>
            </a:r>
            <a:r>
              <a:rPr lang="en-US" dirty="0"/>
              <a:t> Leigh syndrome; </a:t>
            </a:r>
            <a:r>
              <a:rPr lang="en-FI" b="1" dirty="0"/>
              <a:t>MELAS</a:t>
            </a:r>
            <a:r>
              <a:rPr lang="en-FI" dirty="0"/>
              <a:t> </a:t>
            </a:r>
            <a:r>
              <a:rPr lang="en-US" dirty="0"/>
              <a:t>m</a:t>
            </a:r>
            <a:r>
              <a:rPr lang="en-FI" dirty="0"/>
              <a:t>itochondrial </a:t>
            </a:r>
            <a:r>
              <a:rPr lang="en-US" dirty="0"/>
              <a:t>e</a:t>
            </a:r>
            <a:r>
              <a:rPr lang="en-FI" dirty="0"/>
              <a:t>ncephalomyopathy, </a:t>
            </a:r>
            <a:r>
              <a:rPr lang="en-US" dirty="0"/>
              <a:t>l</a:t>
            </a:r>
            <a:r>
              <a:rPr lang="en-FI" dirty="0"/>
              <a:t>actic </a:t>
            </a:r>
            <a:r>
              <a:rPr lang="en-US" dirty="0"/>
              <a:t>a</a:t>
            </a:r>
            <a:r>
              <a:rPr lang="en-FI" dirty="0"/>
              <a:t>cidosis and </a:t>
            </a:r>
            <a:r>
              <a:rPr lang="en-US" dirty="0"/>
              <a:t>s</a:t>
            </a:r>
            <a:r>
              <a:rPr lang="en-FI" dirty="0"/>
              <a:t>troke-</a:t>
            </a:r>
            <a:r>
              <a:rPr lang="en-US" dirty="0"/>
              <a:t>l</a:t>
            </a:r>
            <a:r>
              <a:rPr lang="en-FI" dirty="0"/>
              <a:t>ike </a:t>
            </a:r>
            <a:r>
              <a:rPr lang="en-US" dirty="0"/>
              <a:t>e</a:t>
            </a:r>
            <a:r>
              <a:rPr lang="en-FI" dirty="0"/>
              <a:t>pisodes</a:t>
            </a:r>
            <a:r>
              <a:rPr lang="en-US" dirty="0"/>
              <a:t>; </a:t>
            </a:r>
            <a:r>
              <a:rPr lang="en-FI" b="1" dirty="0"/>
              <a:t>MM</a:t>
            </a:r>
            <a:r>
              <a:rPr lang="en-FI" dirty="0"/>
              <a:t> </a:t>
            </a:r>
            <a:r>
              <a:rPr lang="en-US" dirty="0"/>
              <a:t>m</a:t>
            </a:r>
            <a:r>
              <a:rPr lang="en-FI" dirty="0"/>
              <a:t>itochondrial </a:t>
            </a:r>
            <a:r>
              <a:rPr lang="en-US" dirty="0"/>
              <a:t>m</a:t>
            </a:r>
            <a:r>
              <a:rPr lang="en-FI" dirty="0"/>
              <a:t>yopathy</a:t>
            </a:r>
            <a:r>
              <a:rPr lang="en-US" dirty="0"/>
              <a:t>; </a:t>
            </a:r>
            <a:r>
              <a:rPr lang="en-FI" b="1" dirty="0"/>
              <a:t>NARP</a:t>
            </a:r>
            <a:r>
              <a:rPr lang="en-FI" dirty="0"/>
              <a:t> </a:t>
            </a:r>
            <a:r>
              <a:rPr lang="en-US" dirty="0"/>
              <a:t>n</a:t>
            </a:r>
            <a:r>
              <a:rPr lang="en-FI" dirty="0"/>
              <a:t>eurogenic </a:t>
            </a:r>
            <a:r>
              <a:rPr lang="en-US" dirty="0"/>
              <a:t>m</a:t>
            </a:r>
            <a:r>
              <a:rPr lang="en-FI" dirty="0"/>
              <a:t>uscle </a:t>
            </a:r>
            <a:r>
              <a:rPr lang="en-US" dirty="0"/>
              <a:t>w</a:t>
            </a:r>
            <a:r>
              <a:rPr lang="en-FI" dirty="0"/>
              <a:t>eakness, </a:t>
            </a:r>
            <a:r>
              <a:rPr lang="en-US" dirty="0"/>
              <a:t>a</a:t>
            </a:r>
            <a:r>
              <a:rPr lang="en-FI" dirty="0"/>
              <a:t>taxia and </a:t>
            </a:r>
            <a:r>
              <a:rPr lang="en-US" dirty="0"/>
              <a:t>r</a:t>
            </a:r>
            <a:r>
              <a:rPr lang="en-FI" dirty="0"/>
              <a:t>etinitis </a:t>
            </a:r>
            <a:r>
              <a:rPr lang="en-US" dirty="0"/>
              <a:t>p</a:t>
            </a:r>
            <a:r>
              <a:rPr lang="en-FI" dirty="0"/>
              <a:t>igmentosa. </a:t>
            </a:r>
            <a:r>
              <a:rPr lang="en-FI" b="1" i="1" dirty="0"/>
              <a:t>Reference</a:t>
            </a:r>
            <a:r>
              <a:rPr lang="en-FI" dirty="0"/>
              <a:t> </a:t>
            </a:r>
            <a:r>
              <a:rPr lang="en-FI" b="1" dirty="0"/>
              <a:t>MITOMAP</a:t>
            </a:r>
            <a:r>
              <a:rPr lang="en-FI" dirty="0"/>
              <a:t>: http: //www.mitomap.org. </a:t>
            </a:r>
            <a:r>
              <a:rPr lang="en-US" b="1" dirty="0"/>
              <a:t>*</a:t>
            </a:r>
            <a:r>
              <a:rPr lang="en-US" dirty="0"/>
              <a:t> additional molecular diagnosis in a nuclear gene.</a:t>
            </a:r>
            <a:r>
              <a:rPr lang="en-FI" dirty="0"/>
              <a:t>  </a:t>
            </a:r>
          </a:p>
          <a:p>
            <a:pPr algn="just" defTabSz="3860347">
              <a:lnSpc>
                <a:spcPct val="120000"/>
              </a:lnSpc>
            </a:pPr>
            <a:endParaRPr lang="en-US" sz="28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22A5EBD-6EC9-6D45-A60F-A4C3208E7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8154" y="6885945"/>
            <a:ext cx="7511798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8" name="TextBox 287">
            <a:extLst>
              <a:ext uri="{FF2B5EF4-FFF2-40B4-BE49-F238E27FC236}">
                <a16:creationId xmlns:a16="http://schemas.microsoft.com/office/drawing/2014/main" id="{145D3162-580D-E045-BEE9-560B0CC21801}"/>
              </a:ext>
            </a:extLst>
          </p:cNvPr>
          <p:cNvSpPr txBox="1"/>
          <p:nvPr/>
        </p:nvSpPr>
        <p:spPr>
          <a:xfrm>
            <a:off x="26216764" y="18898114"/>
            <a:ext cx="8901632" cy="3636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28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3.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An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eKLIPse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circos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 plot visualizing a 54%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heteroplasmic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 7.5 kb mitochondrial deletion identified in a patient referred to genetic testing with the RD panel. The deletion is encompassing 17 mitochondrial genes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.</a:t>
            </a:r>
            <a:endParaRPr lang="en-US" sz="2720" dirty="0">
              <a:solidFill>
                <a:srgbClr val="F05578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A85F60-FD5C-F247-9E0F-533E103A13A1}"/>
              </a:ext>
            </a:extLst>
          </p:cNvPr>
          <p:cNvSpPr txBox="1"/>
          <p:nvPr/>
        </p:nvSpPr>
        <p:spPr>
          <a:xfrm>
            <a:off x="1067192" y="15442845"/>
            <a:ext cx="24469982" cy="7225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476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4760" b="1" dirty="0">
              <a:solidFill>
                <a:srgbClr val="346C9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306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We developed a highly sensitive and clinically validated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assay based on hybridization-based capture of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and next-generation sequencing (NGS) that is able to detect very low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heteroplasmy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levels of SNVs, INDELs and deletions. The mean read depth for the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was 18,224x, and 100% of base pairs were covered with a sequencing depth of at least 1000x. Sensitivity to detect SNVs and INDELs with over 10%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heteroplasmy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was 100%. For SNVs with 5-10% and &lt;5%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heteroplasmy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levels the sensitivity was 93.3% and 88.9%, respectively. Sensitivity to detect large 500bp – 5,000kb deletions at 10%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heteroplasmy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is 99% The </a:t>
            </a:r>
            <a:r>
              <a:rPr lang="en-US" sz="30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3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assay was included in diagnostic NGS-based panel testing of 2597 IRD patients.</a:t>
            </a:r>
          </a:p>
          <a:p>
            <a:pPr algn="just" defTabSz="3860347">
              <a:lnSpc>
                <a:spcPct val="120000"/>
              </a:lnSpc>
            </a:pPr>
            <a:endParaRPr lang="en-US" sz="4590" b="1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b="1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3060" dirty="0">
              <a:solidFill>
                <a:srgbClr val="51555D">
                  <a:lumMod val="50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B48B2CC1-D960-334C-B5DF-0C81FD918528}"/>
              </a:ext>
            </a:extLst>
          </p:cNvPr>
          <p:cNvSpPr txBox="1"/>
          <p:nvPr/>
        </p:nvSpPr>
        <p:spPr>
          <a:xfrm>
            <a:off x="17533612" y="13189660"/>
            <a:ext cx="8003561" cy="5172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28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1.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Schematic representation of the 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mitochondrial genome including the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ten most common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mtDNA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 disease-causing variants. Seven of them are associated with vision loss.</a:t>
            </a:r>
          </a:p>
          <a:p>
            <a:pPr algn="just" defTabSz="3860347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Illustration based on PMID: 27023847.</a:t>
            </a:r>
          </a:p>
          <a:p>
            <a:pPr algn="just" defTabSz="3860347">
              <a:lnSpc>
                <a:spcPct val="120000"/>
              </a:lnSpc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3D9EDB-A2CF-2047-8D45-46130044681A}"/>
              </a:ext>
            </a:extLst>
          </p:cNvPr>
          <p:cNvSpPr txBox="1"/>
          <p:nvPr/>
        </p:nvSpPr>
        <p:spPr>
          <a:xfrm>
            <a:off x="18722232" y="26001122"/>
            <a:ext cx="6814941" cy="2630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28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2.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Heteroplasmy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levels of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variants in the analyzed blood/saliva samples from 22 patients with a diagnostic pathogenic/likely pathogenic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mtDNA</a:t>
            </a:r>
            <a:r>
              <a:rPr lang="en-US" sz="28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variant. </a:t>
            </a:r>
            <a:endParaRPr lang="en-US" sz="2720" dirty="0">
              <a:solidFill>
                <a:srgbClr val="F05578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575218-ABBC-1A43-B948-31C50B16C49C}"/>
              </a:ext>
            </a:extLst>
          </p:cNvPr>
          <p:cNvSpPr txBox="1"/>
          <p:nvPr/>
        </p:nvSpPr>
        <p:spPr>
          <a:xfrm>
            <a:off x="36319744" y="18898114"/>
            <a:ext cx="13687409" cy="3621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3860347">
              <a:lnSpc>
                <a:spcPct val="120000"/>
              </a:lnSpc>
            </a:pPr>
            <a:r>
              <a:rPr lang="en-US" sz="2800" b="1" dirty="0">
                <a:solidFill>
                  <a:srgbClr val="F05578"/>
                </a:solidFill>
                <a:latin typeface="Arial" charset="0"/>
                <a:ea typeface="Arial" charset="0"/>
                <a:cs typeface="Arial" charset="0"/>
              </a:rPr>
              <a:t>Figure 4.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Phenotypes and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heteroplasmy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 levels of 11 patients with the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MT-TL1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 m.3243 variant.​ </a:t>
            </a:r>
          </a:p>
          <a:p>
            <a:pPr algn="just" defTabSz="3860347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ircular Std Book" charset="0"/>
                <a:cs typeface="Arial" panose="020B0604020202020204" pitchFamily="34" charset="0"/>
              </a:rPr>
              <a:t>* The patient had an additional molecular diagnosis in a nuclear gene.</a:t>
            </a:r>
          </a:p>
          <a:p>
            <a:pPr algn="just" defTabSz="3860347">
              <a:lnSpc>
                <a:spcPct val="120000"/>
              </a:lnSpc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panose="020B0604020202020204" pitchFamily="34" charset="0"/>
              <a:ea typeface="Circular Std Book" charset="0"/>
              <a:cs typeface="Arial" panose="020B0604020202020204" pitchFamily="34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  <a:p>
            <a:pPr algn="just" defTabSz="3860347">
              <a:lnSpc>
                <a:spcPct val="120000"/>
              </a:lnSpc>
            </a:pPr>
            <a:endParaRPr lang="en-US" sz="2720" dirty="0">
              <a:solidFill>
                <a:srgbClr val="F05578"/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292" name="Chart 291">
            <a:extLst>
              <a:ext uri="{FF2B5EF4-FFF2-40B4-BE49-F238E27FC236}">
                <a16:creationId xmlns:a16="http://schemas.microsoft.com/office/drawing/2014/main" id="{67717667-5DAA-5842-8170-0CB75C8B28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7654246"/>
              </p:ext>
            </p:extLst>
          </p:nvPr>
        </p:nvGraphicFramePr>
        <p:xfrm>
          <a:off x="20016498" y="20363669"/>
          <a:ext cx="3766742" cy="5451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B7666EEC-957C-F34D-A512-DC086A6D3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403993"/>
              </p:ext>
            </p:extLst>
          </p:nvPr>
        </p:nvGraphicFramePr>
        <p:xfrm>
          <a:off x="1063216" y="20363669"/>
          <a:ext cx="16863643" cy="6630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873">
                  <a:extLst>
                    <a:ext uri="{9D8B030D-6E8A-4147-A177-3AD203B41FA5}">
                      <a16:colId xmlns:a16="http://schemas.microsoft.com/office/drawing/2014/main" val="3614589965"/>
                    </a:ext>
                  </a:extLst>
                </a:gridCol>
                <a:gridCol w="1511227">
                  <a:extLst>
                    <a:ext uri="{9D8B030D-6E8A-4147-A177-3AD203B41FA5}">
                      <a16:colId xmlns:a16="http://schemas.microsoft.com/office/drawing/2014/main" val="2425184816"/>
                    </a:ext>
                  </a:extLst>
                </a:gridCol>
                <a:gridCol w="920904">
                  <a:extLst>
                    <a:ext uri="{9D8B030D-6E8A-4147-A177-3AD203B41FA5}">
                      <a16:colId xmlns:a16="http://schemas.microsoft.com/office/drawing/2014/main" val="1960962367"/>
                    </a:ext>
                  </a:extLst>
                </a:gridCol>
                <a:gridCol w="8079771">
                  <a:extLst>
                    <a:ext uri="{9D8B030D-6E8A-4147-A177-3AD203B41FA5}">
                      <a16:colId xmlns:a16="http://schemas.microsoft.com/office/drawing/2014/main" val="3820695015"/>
                    </a:ext>
                  </a:extLst>
                </a:gridCol>
                <a:gridCol w="3488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37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Variant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Gene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AA change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Count </a:t>
                      </a:r>
                      <a:endParaRPr lang="en-US" sz="2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Phenotype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MITOMAP associated disease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7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m.1606G&gt;A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MT-TV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FI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Macular dystrophy and hearing deficit.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 / EXIT; AMDF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9267910"/>
                  </a:ext>
                </a:extLst>
              </a:tr>
              <a:tr h="1301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m.3243A&gt;G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MT-TL1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FI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often described as macular/ cone dystrophy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DM/ DMDF / SNHL / FSGS / Cardiac + multi-organ dysfunction, MELAS / LS, MM/CPEO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957562"/>
                  </a:ext>
                </a:extLst>
              </a:tr>
              <a:tr h="39277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m.3271T&gt;C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MT-TL1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FI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Optic atrophy.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MELAS / DM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4240414"/>
                  </a:ext>
                </a:extLst>
              </a:tr>
              <a:tr h="65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m.5703G&gt;A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MT-TN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FI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Suspicion of CPEO and/or MM. 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CPEO / MM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9779887"/>
                  </a:ext>
                </a:extLst>
              </a:tr>
              <a:tr h="65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m.8993T&gt;G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MT-ATP6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Leu156Arg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Rod-cone dystrophy, neurological disease, developmental delay, cognitive impairment, and possible dystonia.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NARP / LS / other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9260825"/>
                  </a:ext>
                </a:extLst>
              </a:tr>
              <a:tr h="39277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m.11778G&gt;A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MT-ND4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Arg340His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Optic atrophy / cone dystrophy.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LHON / Progressive Dystonia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6166347"/>
                  </a:ext>
                </a:extLst>
              </a:tr>
              <a:tr h="97856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m.12148T&gt;C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FI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Suspicion of pattern dystrophy. Hearing deficit, neurological disease, kidney anomaly, and cognitive impairment. 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Developmental delay, optic atrophy, cataract, hearing loss, myopathy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m.14484T&gt;C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MT-ND6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Met64Val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Optic neuropathy / *retinitis pigmentosa.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LHON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7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m.14596A&gt;T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MT-ND6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Ile26Met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FI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Optic neuropathy with intermittent tremor in the hands.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LHON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E9DF8459-3334-A446-91BE-A72C7BA1F4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6637559"/>
              </p:ext>
            </p:extLst>
          </p:nvPr>
        </p:nvGraphicFramePr>
        <p:xfrm>
          <a:off x="35314129" y="12568120"/>
          <a:ext cx="18048677" cy="6068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23033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35df6c-abd9-45b0-8e85-611bf0b2fb44" xsi:nil="true"/>
    <lcf76f155ced4ddcb4097134ff3c332f xmlns="6df15bb7-a7d7-4ec0-bb39-37eb985049b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8218DFDB4734AAB79F3EAFB1A9ABB" ma:contentTypeVersion="25" ma:contentTypeDescription="Create a new document." ma:contentTypeScope="" ma:versionID="289ec5af5489b07b37afccd3a8eaf36a">
  <xsd:schema xmlns:xsd="http://www.w3.org/2001/XMLSchema" xmlns:xs="http://www.w3.org/2001/XMLSchema" xmlns:p="http://schemas.microsoft.com/office/2006/metadata/properties" xmlns:ns2="6df15bb7-a7d7-4ec0-bb39-37eb985049b7" xmlns:ns3="7b35df6c-abd9-45b0-8e85-611bf0b2fb44" targetNamespace="http://schemas.microsoft.com/office/2006/metadata/properties" ma:root="true" ma:fieldsID="bf9762a513ebb837fa5f2549630d43ed" ns2:_="" ns3:_="">
    <xsd:import namespace="6df15bb7-a7d7-4ec0-bb39-37eb985049b7"/>
    <xsd:import namespace="7b35df6c-abd9-45b0-8e85-611bf0b2fb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15bb7-a7d7-4ec0-bb39-37eb98504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7" nillable="true" ma:displayName="Location" ma:description="" ma:internalName="MediaServiceLocation" ma:readOnly="true">
      <xsd:simpleType>
        <xsd:restriction base="dms:Text"/>
      </xsd:simpleType>
    </xsd:element>
    <xsd:element name="MediaServiceOCR" ma:index="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description="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9974891-484a-45e8-af76-ebb4354d79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35df6c-abd9-45b0-8e85-611bf0b2fb4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aa3a1a0-8abf-41b8-9ac9-d11b73486783}" ma:internalName="TaxCatchAll" ma:showField="CatchAllData" ma:web="7b35df6c-abd9-45b0-8e85-611bf0b2fb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536A6F-B7DF-4148-9CBA-CF695B7D8BA8}">
  <ds:schemaRefs>
    <ds:schemaRef ds:uri="http://schemas.microsoft.com/office/2006/metadata/properties"/>
    <ds:schemaRef ds:uri="http://schemas.microsoft.com/office/infopath/2007/PartnerControls"/>
    <ds:schemaRef ds:uri="7b35df6c-abd9-45b0-8e85-611bf0b2fb44"/>
    <ds:schemaRef ds:uri="6df15bb7-a7d7-4ec0-bb39-37eb985049b7"/>
  </ds:schemaRefs>
</ds:datastoreItem>
</file>

<file path=customXml/itemProps2.xml><?xml version="1.0" encoding="utf-8"?>
<ds:datastoreItem xmlns:ds="http://schemas.openxmlformats.org/officeDocument/2006/customXml" ds:itemID="{17D14DF6-5ADF-44DA-BEA2-C759F7A816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CAE183-660A-4193-83D6-86F03C115F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f15bb7-a7d7-4ec0-bb39-37eb985049b7"/>
    <ds:schemaRef ds:uri="7b35df6c-abd9-45b0-8e85-611bf0b2fb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979</TotalTime>
  <Words>1147</Words>
  <Application>Microsoft Office PowerPoint</Application>
  <PresentationFormat>Custom</PresentationFormat>
  <Paragraphs>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Pernilla von Nandelstadh</dc:creator>
  <cp:lastModifiedBy>Pernilla von Nandelstadh</cp:lastModifiedBy>
  <cp:revision>94</cp:revision>
  <dcterms:created xsi:type="dcterms:W3CDTF">2021-03-21T08:04:39Z</dcterms:created>
  <dcterms:modified xsi:type="dcterms:W3CDTF">2026-02-04T07:05:19Z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0x010100B608218DFDB4734AAB79F3EAFB1A9ABB</vt:lpwstr>
  </property>
  <property fmtid="{D5CDD505-2E9C-101B-9397-08002B2CF9AE}" pid="3" name="Order">
    <vt:r8>2220900</vt:r8>
  </property>
  <property fmtid="{D5CDD505-2E9C-101B-9397-08002B2CF9AE}" pid="4" name="_ExtendedDescription">
    <vt:lpwstr/>
  </property>
</Properties>
</file>