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31089600" cy="40233600"/>
  <p:notesSz cx="6858000" cy="9144000"/>
  <p:defaultTextStyle>
    <a:defPPr>
      <a:defRPr lang="fi-FI"/>
    </a:defPPr>
    <a:lvl1pPr marL="0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1pPr>
    <a:lvl2pPr marL="1929977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2pPr>
    <a:lvl3pPr marL="3859954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3pPr>
    <a:lvl4pPr marL="5789926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4pPr>
    <a:lvl5pPr marL="7719903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5pPr>
    <a:lvl6pPr marL="9649880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6pPr>
    <a:lvl7pPr marL="11579868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7pPr>
    <a:lvl8pPr marL="13509845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8pPr>
    <a:lvl9pPr marL="15439817" algn="l" defTabSz="3859954" rtl="0" eaLnBrk="1" latinLnBrk="0" hangingPunct="1">
      <a:defRPr sz="76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4" userDrawn="1">
          <p15:clr>
            <a:srgbClr val="A4A3A4"/>
          </p15:clr>
        </p15:guide>
        <p15:guide id="2" pos="9792" userDrawn="1">
          <p15:clr>
            <a:srgbClr val="A4A3A4"/>
          </p15:clr>
        </p15:guide>
        <p15:guide id="3" orient="horz" pos="5368" userDrawn="1">
          <p15:clr>
            <a:srgbClr val="A4A3A4"/>
          </p15:clr>
        </p15:guide>
        <p15:guide id="4" pos="659" userDrawn="1">
          <p15:clr>
            <a:srgbClr val="A4A3A4"/>
          </p15:clr>
        </p15:guide>
        <p15:guide id="5" pos="3693" userDrawn="1">
          <p15:clr>
            <a:srgbClr val="A4A3A4"/>
          </p15:clr>
        </p15:guide>
        <p15:guide id="6" pos="6746" userDrawn="1">
          <p15:clr>
            <a:srgbClr val="A4A3A4"/>
          </p15:clr>
        </p15:guide>
        <p15:guide id="7" pos="12838" userDrawn="1">
          <p15:clr>
            <a:srgbClr val="A4A3A4"/>
          </p15:clr>
        </p15:guide>
        <p15:guide id="8" pos="15891" userDrawn="1">
          <p15:clr>
            <a:srgbClr val="A4A3A4"/>
          </p15:clr>
        </p15:guide>
        <p15:guide id="9" pos="189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a Henno" initials="HH" lastIdx="26" clrIdx="0"/>
  <p:cmAuthor id="1" name="Janne Tarvonen" initials="JT" lastIdx="1" clrIdx="1"/>
  <p:cmAuthor id="2" name="Johanna Sistonen" initials="JS" lastIdx="8" clrIdx="2">
    <p:extLst>
      <p:ext uri="{19B8F6BF-5375-455C-9EA6-DF929625EA0E}">
        <p15:presenceInfo xmlns:p15="http://schemas.microsoft.com/office/powerpoint/2012/main" userId="S::johanna.sistonen@blueprintgenetics.com::76918b84-b52a-46fd-a53c-09d12dbbc1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5853D-1AE4-DAAF-B47D-E8311837F3BF}" v="1" dt="2026-01-23T10:51:06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86463"/>
  </p:normalViewPr>
  <p:slideViewPr>
    <p:cSldViewPr snapToGrid="0" snapToObjects="1" showGuides="1">
      <p:cViewPr>
        <p:scale>
          <a:sx n="24" d="100"/>
          <a:sy n="24" d="100"/>
        </p:scale>
        <p:origin x="3328" y="-496"/>
      </p:cViewPr>
      <p:guideLst>
        <p:guide orient="horz" pos="23104"/>
        <p:guide pos="9792"/>
        <p:guide orient="horz" pos="5368"/>
        <p:guide pos="659"/>
        <p:guide pos="3693"/>
        <p:guide pos="6746"/>
        <p:guide pos="12838"/>
        <p:guide pos="15891"/>
        <p:guide pos="18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schleit\Desktop\OneDrive\Webinar\Mito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schleit\Desktop\OneDrive\Webinar\Mito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schleit\Desktop\OneDrive\Webinar\Mito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mtDNA dx yield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Mitochondrial DNA Depletion Syndrome</c:v>
                </c:pt>
                <c:pt idx="1">
                  <c:v>Optic Atrophy </c:v>
                </c:pt>
                <c:pt idx="2">
                  <c:v>Non-Syndromic Hearing Loss </c:v>
                </c:pt>
                <c:pt idx="3">
                  <c:v>Neuro-Ophthalmology </c:v>
                </c:pt>
                <c:pt idx="4">
                  <c:v>Comprehensive Metabolism </c:v>
                </c:pt>
                <c:pt idx="5">
                  <c:v>Mitochondrial Genome </c:v>
                </c:pt>
                <c:pt idx="6">
                  <c:v>Maturity-Onset Diabetes of the Young (MODY) </c:v>
                </c:pt>
                <c:pt idx="7">
                  <c:v>Migrane </c:v>
                </c:pt>
                <c:pt idx="8">
                  <c:v>Metabolic Myopathy and Rhabdomyolysis </c:v>
                </c:pt>
                <c:pt idx="9">
                  <c:v>Comprehensive Hearing Loss and Deafness </c:v>
                </c:pt>
                <c:pt idx="10">
                  <c:v>Cardiomyopathy </c:v>
                </c:pt>
                <c:pt idx="11">
                  <c:v>Retinal Dystrophy </c:v>
                </c:pt>
                <c:pt idx="12">
                  <c:v>Dilated Cardiomyopathy </c:v>
                </c:pt>
                <c:pt idx="13">
                  <c:v>Nephrotic Syndrome </c:v>
                </c:pt>
                <c:pt idx="14">
                  <c:v>Ataxia 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11.111111111111111</c:v>
                </c:pt>
                <c:pt idx="1">
                  <c:v>9.3220338983050848</c:v>
                </c:pt>
                <c:pt idx="2">
                  <c:v>5.7142857142857144</c:v>
                </c:pt>
                <c:pt idx="3">
                  <c:v>5.2631578947368416</c:v>
                </c:pt>
                <c:pt idx="4">
                  <c:v>3.8961038961038961</c:v>
                </c:pt>
                <c:pt idx="5">
                  <c:v>3.7593984962406015</c:v>
                </c:pt>
                <c:pt idx="6">
                  <c:v>2.7972027972027971</c:v>
                </c:pt>
                <c:pt idx="7">
                  <c:v>2.1739130434782608</c:v>
                </c:pt>
                <c:pt idx="8">
                  <c:v>1.2820512820512819</c:v>
                </c:pt>
                <c:pt idx="9">
                  <c:v>1.5037593984962405</c:v>
                </c:pt>
                <c:pt idx="10">
                  <c:v>0.99337748344370869</c:v>
                </c:pt>
                <c:pt idx="11">
                  <c:v>0.99146240705039934</c:v>
                </c:pt>
                <c:pt idx="12">
                  <c:v>0.78740157480314954</c:v>
                </c:pt>
                <c:pt idx="13">
                  <c:v>0.8</c:v>
                </c:pt>
                <c:pt idx="14">
                  <c:v>0.64516129032258063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0-544B-8F08-A2F03CE95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78133407"/>
        <c:axId val="1878763279"/>
      </c:barChart>
      <c:valAx>
        <c:axId val="1878763279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133407"/>
        <c:crosses val="autoZero"/>
        <c:crossBetween val="between"/>
      </c:valAx>
      <c:catAx>
        <c:axId val="1878133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7632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MT-TL1</c:v>
                </c:pt>
                <c:pt idx="1">
                  <c:v>MT-ND4</c:v>
                </c:pt>
                <c:pt idx="2">
                  <c:v>MT-ND6</c:v>
                </c:pt>
                <c:pt idx="3">
                  <c:v>MT-ATP6</c:v>
                </c:pt>
                <c:pt idx="4">
                  <c:v>MT-RNR1</c:v>
                </c:pt>
                <c:pt idx="5">
                  <c:v>MT-TH</c:v>
                </c:pt>
                <c:pt idx="6">
                  <c:v>MT-ND1</c:v>
                </c:pt>
                <c:pt idx="7">
                  <c:v>MT-ND5</c:v>
                </c:pt>
                <c:pt idx="8">
                  <c:v>TL-TL2</c:v>
                </c:pt>
                <c:pt idx="9">
                  <c:v>MT-TN</c:v>
                </c:pt>
                <c:pt idx="10">
                  <c:v>MT-TS1</c:v>
                </c:pt>
                <c:pt idx="11">
                  <c:v>MT-TI</c:v>
                </c:pt>
                <c:pt idx="12">
                  <c:v>MT-TK</c:v>
                </c:pt>
                <c:pt idx="13">
                  <c:v>MT-TV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37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9-7446-A74B-8D611958D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870720"/>
        <c:axId val="162358160"/>
      </c:barChart>
      <c:catAx>
        <c:axId val="21387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8160"/>
        <c:crosses val="autoZero"/>
        <c:auto val="1"/>
        <c:lblAlgn val="ctr"/>
        <c:lblOffset val="100"/>
        <c:noMultiLvlLbl val="0"/>
      </c:catAx>
      <c:valAx>
        <c:axId val="1623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Sheet2!$K$24:$K$37</c:f>
              <c:strCache>
                <c:ptCount val="14"/>
                <c:pt idx="0">
                  <c:v>Metabolic Myopathy and Rhabdomyolysis</c:v>
                </c:pt>
                <c:pt idx="1">
                  <c:v>Migraine</c:v>
                </c:pt>
                <c:pt idx="2">
                  <c:v>Mitochondrial DNA Depletion Syndrome</c:v>
                </c:pt>
                <c:pt idx="3">
                  <c:v>Ataxia</c:v>
                </c:pt>
                <c:pt idx="4">
                  <c:v>Cardiomyopathy</c:v>
                </c:pt>
                <c:pt idx="5">
                  <c:v>Dilated Cardiomyopathy (DCM)</c:v>
                </c:pt>
                <c:pt idx="6">
                  <c:v>Nephrotic Syndrome</c:v>
                </c:pt>
                <c:pt idx="7">
                  <c:v>Neuro-Ophthalmology</c:v>
                </c:pt>
                <c:pt idx="8">
                  <c:v>Maturity-Onset Diabetes of the Young (MODY)</c:v>
                </c:pt>
                <c:pt idx="9">
                  <c:v>Comprehensive Metabolism</c:v>
                </c:pt>
                <c:pt idx="10">
                  <c:v>Non-Syndromic Hearing Loss</c:v>
                </c:pt>
                <c:pt idx="11">
                  <c:v>Optic Atrophy</c:v>
                </c:pt>
                <c:pt idx="12">
                  <c:v>Comprehensive Hearing Loss and Deafness</c:v>
                </c:pt>
                <c:pt idx="13">
                  <c:v>Retinal Dystrophy</c:v>
                </c:pt>
              </c:strCache>
            </c:strRef>
          </c:cat>
          <c:val>
            <c:numRef>
              <c:f>Sheet2!$L$24:$L$37</c:f>
              <c:numCache>
                <c:formatCode>General</c:formatCode>
                <c:ptCount val="14"/>
                <c:pt idx="0">
                  <c:v>11</c:v>
                </c:pt>
                <c:pt idx="1">
                  <c:v>15</c:v>
                </c:pt>
                <c:pt idx="2">
                  <c:v>16.66</c:v>
                </c:pt>
                <c:pt idx="3">
                  <c:v>18</c:v>
                </c:pt>
                <c:pt idx="4">
                  <c:v>25.17</c:v>
                </c:pt>
                <c:pt idx="5">
                  <c:v>25.2</c:v>
                </c:pt>
                <c:pt idx="6">
                  <c:v>25.6</c:v>
                </c:pt>
                <c:pt idx="7">
                  <c:v>26</c:v>
                </c:pt>
                <c:pt idx="8">
                  <c:v>26.67</c:v>
                </c:pt>
                <c:pt idx="9">
                  <c:v>28</c:v>
                </c:pt>
                <c:pt idx="10">
                  <c:v>37.14</c:v>
                </c:pt>
                <c:pt idx="11">
                  <c:v>38.979999999999997</c:v>
                </c:pt>
                <c:pt idx="12">
                  <c:v>39.85</c:v>
                </c:pt>
                <c:pt idx="13">
                  <c:v>61.02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5-5E44-ADC3-2DE303100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639776"/>
        <c:axId val="213633184"/>
      </c:barChart>
      <c:catAx>
        <c:axId val="17463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33184"/>
        <c:crosses val="autoZero"/>
        <c:auto val="1"/>
        <c:lblAlgn val="ctr"/>
        <c:lblOffset val="100"/>
        <c:noMultiLvlLbl val="0"/>
      </c:catAx>
      <c:valAx>
        <c:axId val="2136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Sheet1!$A$21:$A$36</c:f>
              <c:strCache>
                <c:ptCount val="16"/>
                <c:pt idx="0">
                  <c:v>MT-ATP6</c:v>
                </c:pt>
                <c:pt idx="1">
                  <c:v>MT-CYB</c:v>
                </c:pt>
                <c:pt idx="2">
                  <c:v>MT-ND4</c:v>
                </c:pt>
                <c:pt idx="3">
                  <c:v>MT-CO3</c:v>
                </c:pt>
                <c:pt idx="4">
                  <c:v>MT-RNR2</c:v>
                </c:pt>
                <c:pt idx="5">
                  <c:v>MT-CO1</c:v>
                </c:pt>
                <c:pt idx="6">
                  <c:v>MT-TS2</c:v>
                </c:pt>
                <c:pt idx="7">
                  <c:v>MT-ND5</c:v>
                </c:pt>
                <c:pt idx="8">
                  <c:v>MT-ND1</c:v>
                </c:pt>
                <c:pt idx="9">
                  <c:v>MT-TS1</c:v>
                </c:pt>
                <c:pt idx="10">
                  <c:v>MT-TY</c:v>
                </c:pt>
                <c:pt idx="11">
                  <c:v>MT-TK</c:v>
                </c:pt>
                <c:pt idx="12">
                  <c:v>MT-ND2</c:v>
                </c:pt>
                <c:pt idx="13">
                  <c:v>MT-ND6</c:v>
                </c:pt>
                <c:pt idx="14">
                  <c:v>MT-CO2</c:v>
                </c:pt>
                <c:pt idx="15">
                  <c:v>MT-TL1</c:v>
                </c:pt>
              </c:strCache>
            </c:strRef>
          </c:cat>
          <c:val>
            <c:numRef>
              <c:f>Sheet1!$B$21:$B$36</c:f>
              <c:numCache>
                <c:formatCode>General</c:formatCode>
                <c:ptCount val="16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0-4148-8C82-2ED996E96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202752"/>
        <c:axId val="212456240"/>
      </c:barChart>
      <c:catAx>
        <c:axId val="13920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56240"/>
        <c:crosses val="autoZero"/>
        <c:auto val="1"/>
        <c:lblAlgn val="ctr"/>
        <c:lblOffset val="100"/>
        <c:noMultiLvlLbl val="0"/>
      </c:catAx>
      <c:valAx>
        <c:axId val="21245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0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30B1-5D46-8945-A3A3-BBFA8985B30D}" type="datetimeFigureOut">
              <a:rPr lang="fi-FI" smtClean="0"/>
              <a:t>3.2.2026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817E-37BA-7541-9B29-67A125A10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8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1pPr>
    <a:lvl2pPr marL="1929977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2pPr>
    <a:lvl3pPr marL="3859954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3pPr>
    <a:lvl4pPr marL="5789926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4pPr>
    <a:lvl5pPr marL="7719903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5pPr>
    <a:lvl6pPr marL="9649880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6pPr>
    <a:lvl7pPr marL="11579868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7pPr>
    <a:lvl8pPr marL="13509845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8pPr>
    <a:lvl9pPr marL="15439817" algn="l" defTabSz="3859954" rtl="0" eaLnBrk="1" latinLnBrk="0" hangingPunct="1">
      <a:defRPr sz="5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Font</a:t>
            </a:r>
            <a:r>
              <a:rPr lang="en-US" b="1" baseline="0" dirty="0"/>
              <a:t> sizes (Arial)</a:t>
            </a:r>
          </a:p>
          <a:p>
            <a:r>
              <a:rPr lang="en-US" baseline="0" dirty="0"/>
              <a:t>Headline: 90 bold</a:t>
            </a:r>
          </a:p>
          <a:p>
            <a:r>
              <a:rPr lang="en-US" baseline="0" dirty="0"/>
              <a:t>Subheading 1: 56 bold</a:t>
            </a:r>
          </a:p>
          <a:p>
            <a:pPr marL="0" marR="0" indent="0" algn="l" defTabSz="3860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Subheading 2: 42 bold</a:t>
            </a:r>
          </a:p>
          <a:p>
            <a:r>
              <a:rPr lang="en-US" baseline="0" dirty="0"/>
              <a:t>Body text: 32 regular</a:t>
            </a:r>
          </a:p>
          <a:p>
            <a:r>
              <a:rPr lang="en-US" baseline="0" dirty="0"/>
              <a:t>Figure/Table title: 32 bold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1817E-37BA-7541-9B29-67A125A1065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521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9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084B8-31E3-9F4B-A628-F96656CB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54" y="1551730"/>
            <a:ext cx="26473131" cy="71922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660B4-3837-AF4F-9356-178C4E4D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542" y="10710335"/>
            <a:ext cx="26473131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8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3016144" rtl="0" eaLnBrk="1" latinLnBrk="0" hangingPunct="1">
        <a:lnSpc>
          <a:spcPct val="110000"/>
        </a:lnSpc>
        <a:spcBef>
          <a:spcPct val="0"/>
        </a:spcBef>
        <a:buNone/>
        <a:defRPr sz="95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743564" indent="-743564" algn="l" defTabSz="3016144" rtl="0" eaLnBrk="1" latinLnBrk="0" hangingPunct="1">
        <a:lnSpc>
          <a:spcPct val="90000"/>
        </a:lnSpc>
        <a:spcBef>
          <a:spcPts val="3300"/>
        </a:spcBef>
        <a:spcAft>
          <a:spcPts val="3300"/>
        </a:spcAft>
        <a:buFont typeface=".AppleSystemUIFont"/>
        <a:buChar char="–"/>
        <a:tabLst/>
        <a:defRPr sz="3397" kern="1200">
          <a:solidFill>
            <a:schemeClr val="tx1"/>
          </a:solidFill>
          <a:latin typeface="+mn-lt"/>
          <a:ea typeface="+mn-ea"/>
          <a:cs typeface="+mn-cs"/>
        </a:defRPr>
      </a:lvl1pPr>
      <a:lvl2pPr marL="2209742" indent="-701676" algn="l" defTabSz="3016144" rtl="0" eaLnBrk="1" latinLnBrk="0" hangingPunct="1">
        <a:lnSpc>
          <a:spcPct val="90000"/>
        </a:lnSpc>
        <a:spcBef>
          <a:spcPts val="1650"/>
        </a:spcBef>
        <a:spcAft>
          <a:spcPts val="3300"/>
        </a:spcAft>
        <a:buFont typeface=".AppleSystemUIFont"/>
        <a:buChar char="–"/>
        <a:tabLst/>
        <a:defRPr sz="5936" kern="1200">
          <a:solidFill>
            <a:schemeClr val="tx1"/>
          </a:solidFill>
          <a:latin typeface="+mn-lt"/>
          <a:ea typeface="+mn-ea"/>
          <a:cs typeface="+mn-cs"/>
        </a:defRPr>
      </a:lvl2pPr>
      <a:lvl3pPr marL="3670692" indent="-654548" algn="l" defTabSz="3016144" rtl="0" eaLnBrk="1" latinLnBrk="0" hangingPunct="1">
        <a:lnSpc>
          <a:spcPct val="90000"/>
        </a:lnSpc>
        <a:spcBef>
          <a:spcPts val="1650"/>
        </a:spcBef>
        <a:spcAft>
          <a:spcPts val="3300"/>
        </a:spcAft>
        <a:buFont typeface=".AppleSystemUIFont"/>
        <a:buChar char="–"/>
        <a:tabLst/>
        <a:defRPr sz="5277" kern="1200">
          <a:solidFill>
            <a:schemeClr val="tx1"/>
          </a:solidFill>
          <a:latin typeface="+mn-lt"/>
          <a:ea typeface="+mn-ea"/>
          <a:cs typeface="+mn-cs"/>
        </a:defRPr>
      </a:lvl3pPr>
      <a:lvl4pPr marL="5136870" indent="-612654" algn="l" defTabSz="3016144" rtl="0" eaLnBrk="1" latinLnBrk="0" hangingPunct="1">
        <a:lnSpc>
          <a:spcPct val="90000"/>
        </a:lnSpc>
        <a:spcBef>
          <a:spcPts val="1650"/>
        </a:spcBef>
        <a:spcAft>
          <a:spcPts val="3300"/>
        </a:spcAft>
        <a:buFont typeface=".AppleSystemUIFont"/>
        <a:buChar char="–"/>
        <a:tabLst/>
        <a:defRPr sz="4618" kern="1200">
          <a:solidFill>
            <a:schemeClr val="tx1"/>
          </a:solidFill>
          <a:latin typeface="+mn-lt"/>
          <a:ea typeface="+mn-ea"/>
          <a:cs typeface="+mn-cs"/>
        </a:defRPr>
      </a:lvl4pPr>
      <a:lvl5pPr marL="6603054" indent="-570767" algn="l" defTabSz="3016144" rtl="0" eaLnBrk="1" latinLnBrk="0" hangingPunct="1">
        <a:lnSpc>
          <a:spcPct val="90000"/>
        </a:lnSpc>
        <a:spcBef>
          <a:spcPts val="1650"/>
        </a:spcBef>
        <a:spcAft>
          <a:spcPts val="3300"/>
        </a:spcAft>
        <a:buFont typeface=".AppleSystemUIFont"/>
        <a:buChar char="–"/>
        <a:tabLst/>
        <a:defRPr sz="4618" kern="1200">
          <a:solidFill>
            <a:schemeClr val="tx1"/>
          </a:solidFill>
          <a:latin typeface="+mn-lt"/>
          <a:ea typeface="+mn-ea"/>
          <a:cs typeface="+mn-cs"/>
        </a:defRPr>
      </a:lvl5pPr>
      <a:lvl6pPr marL="8294398" indent="-754033" algn="l" defTabSz="3016144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36" kern="1200">
          <a:solidFill>
            <a:schemeClr val="tx1"/>
          </a:solidFill>
          <a:latin typeface="+mn-lt"/>
          <a:ea typeface="+mn-ea"/>
          <a:cs typeface="+mn-cs"/>
        </a:defRPr>
      </a:lvl6pPr>
      <a:lvl7pPr marL="9802469" indent="-754033" algn="l" defTabSz="3016144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36" kern="1200">
          <a:solidFill>
            <a:schemeClr val="tx1"/>
          </a:solidFill>
          <a:latin typeface="+mn-lt"/>
          <a:ea typeface="+mn-ea"/>
          <a:cs typeface="+mn-cs"/>
        </a:defRPr>
      </a:lvl7pPr>
      <a:lvl8pPr marL="11310535" indent="-754033" algn="l" defTabSz="3016144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36" kern="1200">
          <a:solidFill>
            <a:schemeClr val="tx1"/>
          </a:solidFill>
          <a:latin typeface="+mn-lt"/>
          <a:ea typeface="+mn-ea"/>
          <a:cs typeface="+mn-cs"/>
        </a:defRPr>
      </a:lvl8pPr>
      <a:lvl9pPr marL="12818607" indent="-754033" algn="l" defTabSz="3016144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1pPr>
      <a:lvl2pPr marL="1508072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2pPr>
      <a:lvl3pPr marL="3016144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3pPr>
      <a:lvl4pPr marL="4524215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4pPr>
      <a:lvl5pPr marL="6032287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5pPr>
      <a:lvl6pPr marL="7540359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6pPr>
      <a:lvl7pPr marL="9048431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7pPr>
      <a:lvl8pPr marL="10556502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8pPr>
      <a:lvl9pPr marL="12064574" algn="l" defTabSz="3016144" rtl="0" eaLnBrk="1" latinLnBrk="0" hangingPunct="1">
        <a:defRPr sz="59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hart, sunburst chart&#10;&#10;Description automatically generated">
            <a:extLst>
              <a:ext uri="{FF2B5EF4-FFF2-40B4-BE49-F238E27FC236}">
                <a16:creationId xmlns:a16="http://schemas.microsoft.com/office/drawing/2014/main" id="{85C6798E-7D32-DD49-914A-57C2D7D8C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851" y="17367400"/>
            <a:ext cx="6015576" cy="60155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46297"/>
            <a:ext cx="31089600" cy="39585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sp>
        <p:nvSpPr>
          <p:cNvPr id="3" name="Rectangle 2"/>
          <p:cNvSpPr/>
          <p:nvPr/>
        </p:nvSpPr>
        <p:spPr>
          <a:xfrm>
            <a:off x="0" y="38731468"/>
            <a:ext cx="31089600" cy="1502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50848" y="-46300"/>
            <a:ext cx="29065938" cy="49756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3016919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9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Retrospective Review of Mitochondrial Genome Analysis in Over 6,600 Cases Using Clinical Grade </a:t>
            </a:r>
            <a:r>
              <a:rPr lang="en-US" sz="6600" dirty="0" err="1"/>
              <a:t>mtDNA</a:t>
            </a:r>
            <a:r>
              <a:rPr lang="en-US" sz="6600" dirty="0"/>
              <a:t> Sequencing</a:t>
            </a:r>
            <a:endParaRPr lang="en-CA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008" y="38953810"/>
            <a:ext cx="6705749" cy="11446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984033" y="2175290"/>
            <a:ext cx="29017909" cy="16379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marR="0" indent="0" algn="l" defTabSz="30169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24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799" dirty="0"/>
              <a:t>Jennifer </a:t>
            </a:r>
            <a:r>
              <a:rPr lang="fi-FI" sz="2799" dirty="0" err="1"/>
              <a:t>Schleit</a:t>
            </a:r>
            <a:r>
              <a:rPr lang="fi-FI" sz="2799" dirty="0"/>
              <a:t>, Miko </a:t>
            </a:r>
            <a:r>
              <a:rPr lang="fi-FI" sz="2799" dirty="0" err="1"/>
              <a:t>Valori</a:t>
            </a:r>
            <a:r>
              <a:rPr lang="fi-FI" sz="2799" dirty="0"/>
              <a:t>, Ville Kytölä, Pauli Siivonen, Pertteli Salmenperä, </a:t>
            </a:r>
            <a:r>
              <a:rPr lang="fi-FI" sz="2799" dirty="0" err="1"/>
              <a:t>Massimiliano</a:t>
            </a:r>
            <a:r>
              <a:rPr lang="fi-FI" sz="2799" dirty="0"/>
              <a:t> </a:t>
            </a:r>
            <a:r>
              <a:rPr lang="fi-FI" sz="2799" dirty="0" err="1"/>
              <a:t>Gentile</a:t>
            </a:r>
            <a:r>
              <a:rPr lang="fi-FI" sz="2799" dirty="0"/>
              <a:t>, Johanna Sistonen, Jonna </a:t>
            </a:r>
            <a:r>
              <a:rPr lang="fi-FI" sz="2799" dirty="0" err="1"/>
              <a:t>Tallila</a:t>
            </a:r>
            <a:r>
              <a:rPr lang="fi-FI" sz="2799" dirty="0"/>
              <a:t>, </a:t>
            </a:r>
            <a:r>
              <a:rPr lang="fi-FI" sz="2799" dirty="0" err="1"/>
              <a:t>Khalida</a:t>
            </a:r>
            <a:r>
              <a:rPr lang="fi-FI" sz="2799" dirty="0"/>
              <a:t> </a:t>
            </a:r>
            <a:r>
              <a:rPr lang="fi-FI" sz="2799" dirty="0" err="1"/>
              <a:t>Liaquat</a:t>
            </a:r>
            <a:r>
              <a:rPr lang="fi-FI" sz="2799" dirty="0"/>
              <a:t>, Juha Koskenvuo, Tero-Pekka </a:t>
            </a:r>
            <a:r>
              <a:rPr lang="fi-FI" sz="2799" dirty="0" err="1"/>
              <a:t>Alastalo</a:t>
            </a:r>
            <a:r>
              <a:rPr lang="fi-FI" sz="2799" dirty="0"/>
              <a:t>, Marita Isokallio</a:t>
            </a:r>
            <a:endParaRPr lang="en-CA" sz="2799" dirty="0"/>
          </a:p>
          <a:p>
            <a:endParaRPr lang="en-US" sz="2799" baseline="30000" dirty="0"/>
          </a:p>
          <a:p>
            <a:r>
              <a:rPr lang="en-US" sz="2799" baseline="30000" dirty="0"/>
              <a:t>1</a:t>
            </a:r>
            <a:r>
              <a:rPr lang="en-US" sz="2799" dirty="0"/>
              <a:t> Blueprint Genetics Inc, Seattle, USA, </a:t>
            </a:r>
            <a:r>
              <a:rPr lang="en-US" sz="2799" baseline="30000" dirty="0"/>
              <a:t>2</a:t>
            </a:r>
            <a:r>
              <a:rPr lang="en-US" sz="2799" dirty="0"/>
              <a:t> Blueprint Genetics, Espoo, Finland</a:t>
            </a:r>
            <a:endParaRPr lang="en-CA" sz="2799" dirty="0"/>
          </a:p>
          <a:p>
            <a:pPr>
              <a:lnSpc>
                <a:spcPct val="110000"/>
              </a:lnSpc>
            </a:pPr>
            <a:endParaRPr lang="en-US" sz="2799" b="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223" y="27008068"/>
            <a:ext cx="13834942" cy="15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996"/>
              </a:spcBef>
            </a:pPr>
            <a:endParaRPr lang="en-US" sz="5597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20000"/>
              </a:lnSpc>
            </a:pPr>
            <a:endParaRPr lang="en-US" sz="3596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7078" y="33133381"/>
            <a:ext cx="14707566" cy="5598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2" tIns="432002" rIns="720002" bIns="432002" rtlCol="0" anchor="t" anchorCtr="0"/>
          <a:lstStyle/>
          <a:p>
            <a:endParaRPr lang="en-US" sz="3197" dirty="0"/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3197" dirty="0"/>
              <a:t>Adding </a:t>
            </a:r>
            <a:r>
              <a:rPr lang="en-US" sz="3197" dirty="0" err="1"/>
              <a:t>mtDNA</a:t>
            </a:r>
            <a:r>
              <a:rPr lang="en-US" sz="3197" dirty="0"/>
              <a:t> analysis to an NGS platform allowed detection of SNVs, INDELS, and CNVs with high sensitivity and specificity at varying levels of </a:t>
            </a:r>
            <a:r>
              <a:rPr lang="en-US" sz="3197" dirty="0" err="1"/>
              <a:t>heteroplasmy</a:t>
            </a:r>
            <a:r>
              <a:rPr lang="en-US" sz="3197" dirty="0"/>
              <a:t>. </a:t>
            </a:r>
            <a:endParaRPr lang="en-US" sz="3197" dirty="0">
              <a:cs typeface="Arial" panose="020B0604020202020204"/>
            </a:endParaRPr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en-US" sz="3197" dirty="0"/>
              <a:t>Testing in 6,684 patients identified a pathogenic or likely pathogenic </a:t>
            </a:r>
            <a:r>
              <a:rPr lang="en-US" sz="3197" dirty="0" err="1"/>
              <a:t>mtDNA</a:t>
            </a:r>
            <a:r>
              <a:rPr lang="en-US" sz="3197" dirty="0"/>
              <a:t> variant in 76 patients, for an additional overall diagnostic yield of 1.1% overall.</a:t>
            </a:r>
            <a:endParaRPr lang="en-US" sz="3197" dirty="0">
              <a:cs typeface="Arial" panose="020B0604020202020204"/>
            </a:endParaRPr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US" sz="3197" dirty="0"/>
              <a:t>Combining a high-quality </a:t>
            </a:r>
            <a:r>
              <a:rPr lang="en-US" sz="3197" dirty="0" err="1"/>
              <a:t>mtDNA</a:t>
            </a:r>
            <a:r>
              <a:rPr lang="en-US" sz="3197" dirty="0"/>
              <a:t> analysis with routine panel-based diagnostics has potential to improve diagnostic yield and provide a molecular diagnosis for patients with complex phenotypes. 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US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US" sz="3197" dirty="0"/>
          </a:p>
          <a:p>
            <a:endParaRPr lang="en-US" sz="5597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7"/>
          <a:stretch/>
        </p:blipFill>
        <p:spPr>
          <a:xfrm>
            <a:off x="0" y="3896531"/>
            <a:ext cx="31089600" cy="3517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3517" y="39760676"/>
            <a:ext cx="9921242" cy="40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Conflict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interest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statement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authors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employed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by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Blueprint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i-FI" sz="2001" b="1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Genetics</a:t>
            </a:r>
            <a:r>
              <a:rPr lang="fi-FI" sz="2001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4A522F-9694-5943-96D1-C700CF3A91CC}"/>
              </a:ext>
            </a:extLst>
          </p:cNvPr>
          <p:cNvSpPr txBox="1"/>
          <p:nvPr/>
        </p:nvSpPr>
        <p:spPr>
          <a:xfrm>
            <a:off x="203519" y="4269790"/>
            <a:ext cx="13834942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996"/>
              </a:spcBef>
            </a:pPr>
            <a:r>
              <a:rPr lang="en-US" sz="5597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endParaRPr lang="en-US" sz="3596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9CB63E0-3286-0742-BCF0-594B5BEFCC84}"/>
              </a:ext>
            </a:extLst>
          </p:cNvPr>
          <p:cNvSpPr txBox="1"/>
          <p:nvPr/>
        </p:nvSpPr>
        <p:spPr>
          <a:xfrm>
            <a:off x="284899" y="5143557"/>
            <a:ext cx="15259901" cy="1580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84" indent="-457084">
              <a:buFont typeface="Arial" panose="020B0604020202020204" pitchFamily="34" charset="0"/>
              <a:buChar char="•"/>
            </a:pPr>
            <a:r>
              <a:rPr lang="fi-FI" sz="3197" dirty="0" err="1"/>
              <a:t>The</a:t>
            </a:r>
            <a:r>
              <a:rPr lang="fi-FI" sz="3197" dirty="0"/>
              <a:t> </a:t>
            </a:r>
            <a:r>
              <a:rPr lang="fi-FI" sz="3197" dirty="0" err="1"/>
              <a:t>mitochondrial</a:t>
            </a:r>
            <a:r>
              <a:rPr lang="fi-FI" sz="3197" dirty="0"/>
              <a:t> </a:t>
            </a:r>
            <a:r>
              <a:rPr lang="fi-FI" sz="3197" dirty="0" err="1"/>
              <a:t>genome</a:t>
            </a:r>
            <a:r>
              <a:rPr lang="fi-FI" sz="3197" dirty="0"/>
              <a:t> is a </a:t>
            </a:r>
            <a:r>
              <a:rPr lang="fi-FI" sz="3197" dirty="0" err="1"/>
              <a:t>circular</a:t>
            </a:r>
            <a:r>
              <a:rPr lang="fi-FI" sz="3197" dirty="0"/>
              <a:t> 16.5-kb DNA </a:t>
            </a:r>
            <a:r>
              <a:rPr lang="fi-FI" sz="3197" dirty="0" err="1"/>
              <a:t>molecule</a:t>
            </a:r>
            <a:r>
              <a:rPr lang="fi-FI" sz="3197" dirty="0"/>
              <a:t> (</a:t>
            </a:r>
            <a:r>
              <a:rPr lang="fi-FI" sz="3197" dirty="0" err="1"/>
              <a:t>mtDNA</a:t>
            </a:r>
            <a:r>
              <a:rPr lang="fi-FI" sz="3197" dirty="0"/>
              <a:t>) </a:t>
            </a:r>
            <a:r>
              <a:rPr lang="fi-FI" sz="3197" dirty="0" err="1"/>
              <a:t>that</a:t>
            </a:r>
            <a:r>
              <a:rPr lang="fi-FI" sz="3197" dirty="0"/>
              <a:t> </a:t>
            </a:r>
            <a:r>
              <a:rPr lang="fi-FI" sz="3197" dirty="0" err="1"/>
              <a:t>encodes</a:t>
            </a:r>
            <a:r>
              <a:rPr lang="fi-FI" sz="3197" dirty="0"/>
              <a:t> 37 </a:t>
            </a:r>
            <a:r>
              <a:rPr lang="fi-FI" sz="3197" dirty="0" err="1"/>
              <a:t>genes</a:t>
            </a:r>
            <a:r>
              <a:rPr lang="fi-FI" sz="3197" dirty="0"/>
              <a:t> </a:t>
            </a:r>
            <a:r>
              <a:rPr lang="fi-FI" sz="3197" dirty="0" err="1"/>
              <a:t>essential</a:t>
            </a:r>
            <a:r>
              <a:rPr lang="fi-FI" sz="3197" dirty="0"/>
              <a:t> for </a:t>
            </a:r>
            <a:r>
              <a:rPr lang="fi-FI" sz="3197" dirty="0" err="1"/>
              <a:t>normal</a:t>
            </a:r>
            <a:r>
              <a:rPr lang="fi-FI" sz="3197" dirty="0"/>
              <a:t> </a:t>
            </a:r>
            <a:r>
              <a:rPr lang="fi-FI" sz="3197" dirty="0" err="1"/>
              <a:t>mitochondrial</a:t>
            </a:r>
            <a:r>
              <a:rPr lang="fi-FI" sz="3197" dirty="0"/>
              <a:t> </a:t>
            </a:r>
            <a:r>
              <a:rPr lang="fi-FI" sz="3197" dirty="0" err="1"/>
              <a:t>function</a:t>
            </a:r>
            <a:r>
              <a:rPr lang="fi-FI" sz="3197" dirty="0"/>
              <a:t>. </a:t>
            </a:r>
          </a:p>
          <a:p>
            <a:endParaRPr lang="fi-FI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US" sz="3197" dirty="0" err="1"/>
              <a:t>mtDNA</a:t>
            </a:r>
            <a:r>
              <a:rPr lang="en-US" sz="3197" dirty="0"/>
              <a:t> analysis must provide reliable determination of </a:t>
            </a:r>
            <a:r>
              <a:rPr lang="en-US" sz="3197" dirty="0" err="1"/>
              <a:t>heteroplasmy</a:t>
            </a:r>
            <a:r>
              <a:rPr lang="en-US" sz="3197" dirty="0"/>
              <a:t> levels for accurate diagnosis of mitochondrial disease. </a:t>
            </a:r>
          </a:p>
          <a:p>
            <a:endParaRPr lang="en-US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US" sz="3197" dirty="0"/>
              <a:t>We performed analytic and clinical validation for an assay combining nuclear genes and </a:t>
            </a:r>
            <a:r>
              <a:rPr lang="en-US" sz="3197" dirty="0" err="1"/>
              <a:t>mtDNA</a:t>
            </a:r>
            <a:r>
              <a:rPr lang="en-US" sz="3197" dirty="0"/>
              <a:t> within the same test based on hybridization-based target capture and next-generation sequencing (NGS). The effect of adding </a:t>
            </a:r>
            <a:r>
              <a:rPr lang="en-US" sz="3197" dirty="0" err="1"/>
              <a:t>mtDNA</a:t>
            </a:r>
            <a:r>
              <a:rPr lang="en-US" sz="3197" dirty="0"/>
              <a:t> to select panels was evaluated.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US" sz="3197" dirty="0"/>
          </a:p>
          <a:p>
            <a:r>
              <a:rPr lang="en-US" sz="5597" b="1" dirty="0">
                <a:solidFill>
                  <a:schemeClr val="accent2"/>
                </a:solidFill>
                <a:latin typeface="Arial" charset="0"/>
                <a:cs typeface="Arial" charset="0"/>
              </a:rPr>
              <a:t>Methods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CA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CA" sz="3197" dirty="0"/>
              <a:t>Multiple wet-lab protocols and variant calling software were tested to determine the optimal set-up for detection of very low </a:t>
            </a:r>
            <a:r>
              <a:rPr lang="en-CA" sz="3197" dirty="0" err="1"/>
              <a:t>heteroplasmy</a:t>
            </a:r>
            <a:r>
              <a:rPr lang="en-CA" sz="3197" dirty="0"/>
              <a:t> levels of single- nucleotide variants (SNVs), insertions/deletions (INDELs) and larger deletions.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CA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CA" sz="3197" dirty="0"/>
              <a:t>To account for sequence homology of nuclear mitochondrial DNA segments, which may interfere with sequence alignment and affect sensitivity, a sample from cells devoid of endogenous mitochondria was used to distinguish a mitochondrial signal from a nuclear signal.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CA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CA" sz="3197" dirty="0"/>
              <a:t>In order to detect single large deletions and multiple low </a:t>
            </a:r>
            <a:r>
              <a:rPr lang="en-CA" sz="3197" dirty="0" err="1"/>
              <a:t>heteroplasmy</a:t>
            </a:r>
            <a:r>
              <a:rPr lang="en-CA" sz="3197" dirty="0"/>
              <a:t> level deletions, a combination of coverage and breakpoint-based analyses was used.</a:t>
            </a:r>
          </a:p>
          <a:p>
            <a:pPr marL="457084" indent="-457084">
              <a:buFont typeface="Arial" panose="020B0604020202020204" pitchFamily="34" charset="0"/>
              <a:buChar char="•"/>
            </a:pPr>
            <a:endParaRPr lang="en-US" sz="3197" dirty="0"/>
          </a:p>
          <a:p>
            <a:pPr marL="457084" indent="-457084">
              <a:buFont typeface="Arial" panose="020B0604020202020204" pitchFamily="34" charset="0"/>
              <a:buChar char="•"/>
            </a:pPr>
            <a:r>
              <a:rPr lang="en-US" sz="3197" dirty="0"/>
              <a:t>We added the mitochondrial genome to 30 panels in the following medical specialties: neurology, cardiology, ophthalmology, ear-nose-throat, metabolic disorders, pulmonology, mitochondrial disorders, endocrinology, and nephrology.</a:t>
            </a:r>
          </a:p>
          <a:p>
            <a:endParaRPr lang="en-CA" sz="339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3397" b="1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endParaRPr lang="en-CA" sz="33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6F36CE-7145-E442-9668-121DEBCD2A41}"/>
              </a:ext>
            </a:extLst>
          </p:cNvPr>
          <p:cNvSpPr txBox="1"/>
          <p:nvPr/>
        </p:nvSpPr>
        <p:spPr>
          <a:xfrm>
            <a:off x="16144753" y="33141813"/>
            <a:ext cx="14631001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98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sz="5398" dirty="0">
              <a:solidFill>
                <a:schemeClr val="bg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1B9A6E-63A4-6448-B4D9-55A67CADD08B}"/>
              </a:ext>
            </a:extLst>
          </p:cNvPr>
          <p:cNvSpPr/>
          <p:nvPr/>
        </p:nvSpPr>
        <p:spPr>
          <a:xfrm>
            <a:off x="-408136" y="18969486"/>
            <a:ext cx="15773657" cy="11835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2" tIns="432002" rIns="720002" bIns="432002" rtlCol="0" anchor="t" anchorCtr="0"/>
          <a:lstStyle/>
          <a:p>
            <a:pPr marL="143966">
              <a:lnSpc>
                <a:spcPct val="120000"/>
              </a:lnSpc>
            </a:pPr>
            <a:r>
              <a:rPr lang="en-US" sz="5597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endParaRPr lang="en-US" sz="5597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601043" indent="-45708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mean read depth across the mitochondrial genome was 18,224X and 100% of base pairs were covered at least 1,000X. </a:t>
            </a:r>
          </a:p>
          <a:p>
            <a:pPr marL="601043" indent="-45708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Sensitivity to detect SNVs and INDELs with over 10% </a:t>
            </a:r>
            <a:r>
              <a:rPr lang="en-CA" sz="3197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heteroplasmy</a:t>
            </a: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was 100%.</a:t>
            </a:r>
          </a:p>
          <a:p>
            <a:pPr marL="601043" indent="-45708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Sensitivity was 93.3% for SNVs with 5% to 10% </a:t>
            </a:r>
            <a:r>
              <a:rPr lang="en-CA" sz="3197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heteroplasmy</a:t>
            </a: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levels and 88.9% for those with &lt;5% </a:t>
            </a:r>
            <a:r>
              <a:rPr lang="en-CA" sz="3197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heteroplasmy</a:t>
            </a: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levels.</a:t>
            </a:r>
          </a:p>
          <a:p>
            <a:pPr marL="601043" indent="-45708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sensitivity to detect simulated 500-bp to 5-kb deletions all the way down to a 10% </a:t>
            </a:r>
            <a:r>
              <a:rPr lang="en-CA" sz="3197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heteroplasmy</a:t>
            </a:r>
            <a:r>
              <a:rPr lang="en-CA" sz="3197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level was 99.7%.</a:t>
            </a:r>
          </a:p>
          <a:p>
            <a:pPr marL="601043" indent="-457084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197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E4718D-1EC2-324F-8C0E-392BDD1D25BD}"/>
              </a:ext>
            </a:extLst>
          </p:cNvPr>
          <p:cNvSpPr txBox="1"/>
          <p:nvPr/>
        </p:nvSpPr>
        <p:spPr>
          <a:xfrm>
            <a:off x="25426980" y="25137334"/>
            <a:ext cx="4574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Figure 4. Percentage of additional diagnostic yield with </a:t>
            </a:r>
            <a:r>
              <a:rPr lang="en-US" sz="2400" b="1" dirty="0" err="1"/>
              <a:t>mtDNA</a:t>
            </a:r>
            <a:endParaRPr lang="en-US" sz="2400" b="1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D2A1E96-5D99-0F49-B464-C5394C09D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014165"/>
              </p:ext>
            </p:extLst>
          </p:nvPr>
        </p:nvGraphicFramePr>
        <p:xfrm>
          <a:off x="16464931" y="23926275"/>
          <a:ext cx="14355634" cy="879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7281D85-CCC4-224D-B9A5-CA452E054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23747"/>
              </p:ext>
            </p:extLst>
          </p:nvPr>
        </p:nvGraphicFramePr>
        <p:xfrm>
          <a:off x="518124" y="32420378"/>
          <a:ext cx="7069727" cy="602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8A6A500-4A38-DF4F-BFAA-6C24FCA11271}"/>
              </a:ext>
            </a:extLst>
          </p:cNvPr>
          <p:cNvSpPr txBox="1"/>
          <p:nvPr/>
        </p:nvSpPr>
        <p:spPr>
          <a:xfrm>
            <a:off x="2710078" y="32648058"/>
            <a:ext cx="441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Figure 2: Number of pathogenic or likely pathogenic variants reported by gene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D9D6E-E41E-A447-B445-860D73A36EB9}"/>
              </a:ext>
            </a:extLst>
          </p:cNvPr>
          <p:cNvSpPr txBox="1"/>
          <p:nvPr/>
        </p:nvSpPr>
        <p:spPr>
          <a:xfrm>
            <a:off x="16051297" y="23190472"/>
            <a:ext cx="15003139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996"/>
              </a:spcBef>
            </a:pPr>
            <a:r>
              <a:rPr lang="en-US" sz="5597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Increased Diagnostic Yield of Panels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820FEBA3-F2A2-CD4F-89DA-BFE5AB07B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12" y="5095769"/>
            <a:ext cx="5886709" cy="5886709"/>
          </a:xfrm>
          <a:prstGeom prst="rect">
            <a:avLst/>
          </a:prstGeom>
        </p:spPr>
      </p:pic>
      <p:pic>
        <p:nvPicPr>
          <p:cNvPr id="12" name="Picture 11" descr="Chart, sunburst chart&#10;&#10;Description automatically generated">
            <a:extLst>
              <a:ext uri="{FF2B5EF4-FFF2-40B4-BE49-F238E27FC236}">
                <a16:creationId xmlns:a16="http://schemas.microsoft.com/office/drawing/2014/main" id="{B6C0F5E0-2EEB-CE40-9FB4-B5DDFD20CF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714" y="8436353"/>
            <a:ext cx="6226007" cy="622600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9147C33-A9B6-584A-93CD-E77499B92E7D}"/>
              </a:ext>
            </a:extLst>
          </p:cNvPr>
          <p:cNvSpPr txBox="1"/>
          <p:nvPr/>
        </p:nvSpPr>
        <p:spPr>
          <a:xfrm>
            <a:off x="15852755" y="10860924"/>
            <a:ext cx="7785734" cy="206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97" dirty="0"/>
          </a:p>
          <a:p>
            <a:r>
              <a:rPr lang="en-US" sz="3197" dirty="0"/>
              <a:t>Retinal Dystrophy panel</a:t>
            </a:r>
          </a:p>
          <a:p>
            <a:r>
              <a:rPr lang="en-US" sz="3197" dirty="0"/>
              <a:t>Individual with retinitis pigmentosa.</a:t>
            </a:r>
          </a:p>
          <a:p>
            <a:r>
              <a:rPr lang="en-US" sz="3197" dirty="0" err="1"/>
              <a:t>Heteroplasmic</a:t>
            </a:r>
            <a:r>
              <a:rPr lang="en-US" sz="3197" dirty="0"/>
              <a:t> (6.8%) 4.4-kb deletion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8FF2E7-9169-FE4F-A5B5-EEE5E6910421}"/>
              </a:ext>
            </a:extLst>
          </p:cNvPr>
          <p:cNvSpPr txBox="1"/>
          <p:nvPr/>
        </p:nvSpPr>
        <p:spPr>
          <a:xfrm>
            <a:off x="23663734" y="5830064"/>
            <a:ext cx="7633335" cy="206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97" dirty="0"/>
          </a:p>
          <a:p>
            <a:r>
              <a:rPr lang="en-US" sz="3197" dirty="0"/>
              <a:t>Retinal Dystrophy panel</a:t>
            </a:r>
          </a:p>
          <a:p>
            <a:r>
              <a:rPr lang="en-US" sz="3197" dirty="0"/>
              <a:t>Individual with syndromic presentation.</a:t>
            </a:r>
          </a:p>
          <a:p>
            <a:r>
              <a:rPr lang="en-US" sz="3197" dirty="0" err="1"/>
              <a:t>Heteroplasmic</a:t>
            </a:r>
            <a:r>
              <a:rPr lang="en-US" sz="3197" dirty="0"/>
              <a:t> (54%) 7.5-kb deletion</a:t>
            </a:r>
          </a:p>
        </p:txBody>
      </p:sp>
      <p:pic>
        <p:nvPicPr>
          <p:cNvPr id="18" name="Picture 17" descr="Chart, radar chart&#10;&#10;Description automatically generated">
            <a:extLst>
              <a:ext uri="{FF2B5EF4-FFF2-40B4-BE49-F238E27FC236}">
                <a16:creationId xmlns:a16="http://schemas.microsoft.com/office/drawing/2014/main" id="{F9840889-9592-4443-A252-5987E0A147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687" y="13536395"/>
            <a:ext cx="6015576" cy="60155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912D74B-4A52-9B4F-8345-15469C2BF171}"/>
              </a:ext>
            </a:extLst>
          </p:cNvPr>
          <p:cNvSpPr txBox="1"/>
          <p:nvPr/>
        </p:nvSpPr>
        <p:spPr>
          <a:xfrm>
            <a:off x="23581617" y="14636502"/>
            <a:ext cx="7785734" cy="255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97" dirty="0"/>
          </a:p>
          <a:p>
            <a:r>
              <a:rPr lang="en-US" sz="3197" dirty="0"/>
              <a:t>Comprehensive Metabolism panel</a:t>
            </a:r>
          </a:p>
          <a:p>
            <a:r>
              <a:rPr lang="en-US" sz="3197" dirty="0"/>
              <a:t>Individual with suspected mitochondrial DNA depletion syndrome.</a:t>
            </a:r>
          </a:p>
          <a:p>
            <a:r>
              <a:rPr lang="en-US" sz="3197" dirty="0" err="1"/>
              <a:t>Heteroplasmic</a:t>
            </a:r>
            <a:r>
              <a:rPr lang="en-US" sz="3197" dirty="0"/>
              <a:t> (64%) 7.4-kb deletion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BD7F7E-C53B-804A-9B6D-10F6E859DA99}"/>
              </a:ext>
            </a:extLst>
          </p:cNvPr>
          <p:cNvCxnSpPr>
            <a:cxnSpLocks/>
          </p:cNvCxnSpPr>
          <p:nvPr/>
        </p:nvCxnSpPr>
        <p:spPr>
          <a:xfrm>
            <a:off x="22785627" y="12131158"/>
            <a:ext cx="156917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14B0075-6ED8-384D-87ED-B73BA6B13DD8}"/>
              </a:ext>
            </a:extLst>
          </p:cNvPr>
          <p:cNvSpPr/>
          <p:nvPr/>
        </p:nvSpPr>
        <p:spPr>
          <a:xfrm>
            <a:off x="15645715" y="11048408"/>
            <a:ext cx="7119806" cy="223626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C80DF1-E920-284B-8AA0-6AB4645934B8}"/>
              </a:ext>
            </a:extLst>
          </p:cNvPr>
          <p:cNvSpPr/>
          <p:nvPr/>
        </p:nvSpPr>
        <p:spPr>
          <a:xfrm>
            <a:off x="23409873" y="6057661"/>
            <a:ext cx="7520099" cy="214097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9C26F80-302E-B44E-9756-E26A96CD3017}"/>
              </a:ext>
            </a:extLst>
          </p:cNvPr>
          <p:cNvCxnSpPr>
            <a:cxnSpLocks/>
          </p:cNvCxnSpPr>
          <p:nvPr/>
        </p:nvCxnSpPr>
        <p:spPr>
          <a:xfrm flipH="1" flipV="1">
            <a:off x="21998511" y="7142841"/>
            <a:ext cx="1383882" cy="950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D6D9EAD-6E8B-E54B-86D5-74F5EC0B1EE7}"/>
              </a:ext>
            </a:extLst>
          </p:cNvPr>
          <p:cNvSpPr/>
          <p:nvPr/>
        </p:nvSpPr>
        <p:spPr>
          <a:xfrm>
            <a:off x="23359493" y="14900082"/>
            <a:ext cx="7520099" cy="245530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6ED5FE-16C6-C34E-89F7-D9651CCC1F86}"/>
              </a:ext>
            </a:extLst>
          </p:cNvPr>
          <p:cNvCxnSpPr>
            <a:cxnSpLocks/>
          </p:cNvCxnSpPr>
          <p:nvPr/>
        </p:nvCxnSpPr>
        <p:spPr>
          <a:xfrm flipH="1" flipV="1">
            <a:off x="21948130" y="16127733"/>
            <a:ext cx="1383882" cy="9502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4392AFF-9511-6C4F-8A54-8B510AF79EFB}"/>
              </a:ext>
            </a:extLst>
          </p:cNvPr>
          <p:cNvSpPr txBox="1"/>
          <p:nvPr/>
        </p:nvSpPr>
        <p:spPr>
          <a:xfrm>
            <a:off x="16165283" y="19555963"/>
            <a:ext cx="7785734" cy="2552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197" dirty="0"/>
          </a:p>
          <a:p>
            <a:r>
              <a:rPr lang="en-US" sz="3197" dirty="0"/>
              <a:t>Mitochondrial DNA Depletion panel</a:t>
            </a:r>
          </a:p>
          <a:p>
            <a:r>
              <a:rPr lang="en-US" sz="3197" dirty="0"/>
              <a:t>Two affected family members with a</a:t>
            </a:r>
            <a:endParaRPr lang="en-US" sz="3197" dirty="0">
              <a:solidFill>
                <a:srgbClr val="FF0000"/>
              </a:solidFill>
            </a:endParaRPr>
          </a:p>
          <a:p>
            <a:r>
              <a:rPr lang="en-US" sz="3197" dirty="0" err="1"/>
              <a:t>heteroplasmic</a:t>
            </a:r>
            <a:r>
              <a:rPr lang="en-US" sz="3197" dirty="0"/>
              <a:t> (12% and 20%) 7.6-kb deletion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33284A9-169A-2747-A85F-1AD48FC8628C}"/>
              </a:ext>
            </a:extLst>
          </p:cNvPr>
          <p:cNvSpPr/>
          <p:nvPr/>
        </p:nvSpPr>
        <p:spPr>
          <a:xfrm>
            <a:off x="15857340" y="19876095"/>
            <a:ext cx="7520099" cy="234011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23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2E7E54-98EE-FA45-813B-CB87215ADA91}"/>
              </a:ext>
            </a:extLst>
          </p:cNvPr>
          <p:cNvCxnSpPr>
            <a:cxnSpLocks/>
          </p:cNvCxnSpPr>
          <p:nvPr/>
        </p:nvCxnSpPr>
        <p:spPr>
          <a:xfrm>
            <a:off x="23377445" y="20931694"/>
            <a:ext cx="156917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8A5C962-F7FE-944E-BB81-52C7001CB1AD}"/>
              </a:ext>
            </a:extLst>
          </p:cNvPr>
          <p:cNvSpPr txBox="1"/>
          <p:nvPr/>
        </p:nvSpPr>
        <p:spPr>
          <a:xfrm>
            <a:off x="14939340" y="4269294"/>
            <a:ext cx="15836408" cy="95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996"/>
              </a:spcBef>
            </a:pPr>
            <a:r>
              <a:rPr lang="en-US" sz="5597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Mitochondrial Deletions Identified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43EEE3-F400-184C-A09C-7AEFFD08BBDA}"/>
              </a:ext>
            </a:extLst>
          </p:cNvPr>
          <p:cNvSpPr txBox="1"/>
          <p:nvPr/>
        </p:nvSpPr>
        <p:spPr>
          <a:xfrm>
            <a:off x="10985086" y="32648060"/>
            <a:ext cx="3954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Figure 3: Number of variants of uncertain significance reported by gene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7F4DCF80-41B9-A741-81D8-5DADCAEF3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830845"/>
              </p:ext>
            </p:extLst>
          </p:nvPr>
        </p:nvGraphicFramePr>
        <p:xfrm>
          <a:off x="840540" y="25138120"/>
          <a:ext cx="14127124" cy="679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AF3B420D-418F-D949-9C87-5DCBF8FDF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77330"/>
              </p:ext>
            </p:extLst>
          </p:nvPr>
        </p:nvGraphicFramePr>
        <p:xfrm>
          <a:off x="7914850" y="32418311"/>
          <a:ext cx="7069727" cy="602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03DDB477-CB90-F742-8453-5554B91E1A64}"/>
              </a:ext>
            </a:extLst>
          </p:cNvPr>
          <p:cNvSpPr txBox="1"/>
          <p:nvPr/>
        </p:nvSpPr>
        <p:spPr>
          <a:xfrm>
            <a:off x="10274271" y="28764568"/>
            <a:ext cx="4987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Figure 1: Total diagnostic yield (%) of panels with reported mitochondrial variants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0A1E4-C011-044F-A60F-D5057399E20F}"/>
              </a:ext>
            </a:extLst>
          </p:cNvPr>
          <p:cNvSpPr txBox="1"/>
          <p:nvPr/>
        </p:nvSpPr>
        <p:spPr>
          <a:xfrm>
            <a:off x="24110379" y="32671719"/>
            <a:ext cx="429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Additional diagnostic yield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07966C-1E9D-F24D-A00A-C7BAD3C4AE31}"/>
              </a:ext>
            </a:extLst>
          </p:cNvPr>
          <p:cNvSpPr txBox="1"/>
          <p:nvPr/>
        </p:nvSpPr>
        <p:spPr>
          <a:xfrm>
            <a:off x="9113046" y="31822124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Diagnostic yield (%)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2C189F-3372-E94B-87D7-457C34536D0D}"/>
              </a:ext>
            </a:extLst>
          </p:cNvPr>
          <p:cNvSpPr txBox="1"/>
          <p:nvPr/>
        </p:nvSpPr>
        <p:spPr>
          <a:xfrm>
            <a:off x="9992612" y="38351816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variants reported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0D910D-726F-294C-BBE3-219769017E44}"/>
              </a:ext>
            </a:extLst>
          </p:cNvPr>
          <p:cNvSpPr txBox="1"/>
          <p:nvPr/>
        </p:nvSpPr>
        <p:spPr>
          <a:xfrm>
            <a:off x="2710078" y="38351816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variants reported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9C7D89-4584-3F42-A0F8-E2692E5EBD62}"/>
              </a:ext>
            </a:extLst>
          </p:cNvPr>
          <p:cNvSpPr txBox="1"/>
          <p:nvPr/>
        </p:nvSpPr>
        <p:spPr>
          <a:xfrm rot="16200000">
            <a:off x="-379089" y="27848942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Panel Name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7714BE-4163-5D4B-BAEC-55E10C219E2B}"/>
              </a:ext>
            </a:extLst>
          </p:cNvPr>
          <p:cNvSpPr txBox="1"/>
          <p:nvPr/>
        </p:nvSpPr>
        <p:spPr>
          <a:xfrm rot="16200000">
            <a:off x="15239791" y="27847056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Panel Name</a:t>
            </a:r>
          </a:p>
        </p:txBody>
      </p:sp>
    </p:spTree>
    <p:extLst>
      <p:ext uri="{BB962C8B-B14F-4D97-AF65-F5344CB8AC3E}">
        <p14:creationId xmlns:p14="http://schemas.microsoft.com/office/powerpoint/2010/main" val="7257871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Blueprint Genetics 1">
      <a:dk1>
        <a:srgbClr val="51555D"/>
      </a:dk1>
      <a:lt1>
        <a:srgbClr val="FFFFFF"/>
      </a:lt1>
      <a:dk2>
        <a:srgbClr val="346C98"/>
      </a:dk2>
      <a:lt2>
        <a:srgbClr val="FFFFFF"/>
      </a:lt2>
      <a:accent1>
        <a:srgbClr val="346C98"/>
      </a:accent1>
      <a:accent2>
        <a:srgbClr val="F05578"/>
      </a:accent2>
      <a:accent3>
        <a:srgbClr val="FAA0B3"/>
      </a:accent3>
      <a:accent4>
        <a:srgbClr val="52555C"/>
      </a:accent4>
      <a:accent5>
        <a:srgbClr val="A69B9A"/>
      </a:accent5>
      <a:accent6>
        <a:srgbClr val="A0B5C9"/>
      </a:accent6>
      <a:hlink>
        <a:srgbClr val="F05578"/>
      </a:hlink>
      <a:folHlink>
        <a:srgbClr val="F0557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35df6c-abd9-45b0-8e85-611bf0b2fb44" xsi:nil="true"/>
    <lcf76f155ced4ddcb4097134ff3c332f xmlns="6df15bb7-a7d7-4ec0-bb39-37eb985049b7">
      <Terms xmlns="http://schemas.microsoft.com/office/infopath/2007/PartnerControls"/>
    </lcf76f155ced4ddcb4097134ff3c332f>
    <SharedWithUsers xmlns="7b35df6c-abd9-45b0-8e85-611bf0b2fb44">
      <UserInfo>
        <DisplayName>BpG Shared Visitors</DisplayName>
        <AccountId>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08218DFDB4734AAB79F3EAFB1A9ABB" ma:contentTypeVersion="26" ma:contentTypeDescription="Create a new document." ma:contentTypeScope="" ma:versionID="99cdadbc35e7c3ad9725009ffd2c67d8">
  <xsd:schema xmlns:xsd="http://www.w3.org/2001/XMLSchema" xmlns:xs="http://www.w3.org/2001/XMLSchema" xmlns:p="http://schemas.microsoft.com/office/2006/metadata/properties" xmlns:ns2="6df15bb7-a7d7-4ec0-bb39-37eb985049b7" xmlns:ns3="7b35df6c-abd9-45b0-8e85-611bf0b2fb44" targetNamespace="http://schemas.microsoft.com/office/2006/metadata/properties" ma:root="true" ma:fieldsID="6e4ddee461b1e5fde89ce63fc0510190" ns2:_="" ns3:_="">
    <xsd:import namespace="6df15bb7-a7d7-4ec0-bb39-37eb985049b7"/>
    <xsd:import namespace="7b35df6c-abd9-45b0-8e85-611bf0b2fb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15bb7-a7d7-4ec0-bb39-37eb98504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7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description="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9974891-484a-45e8-af76-ebb4354d79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5df6c-abd9-45b0-8e85-611bf0b2fb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aa3a1a0-8abf-41b8-9ac9-d11b73486783}" ma:internalName="TaxCatchAll" ma:showField="CatchAllData" ma:web="7b35df6c-abd9-45b0-8e85-611bf0b2fb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333ABA-CBA8-42DE-B381-6B5DFD511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5840A-90AF-426E-89C4-467BD6518633}">
  <ds:schemaRefs>
    <ds:schemaRef ds:uri="http://schemas.microsoft.com/office/2006/metadata/properties"/>
    <ds:schemaRef ds:uri="http://schemas.microsoft.com/office/infopath/2007/PartnerControls"/>
    <ds:schemaRef ds:uri="7b35df6c-abd9-45b0-8e85-611bf0b2fb44"/>
    <ds:schemaRef ds:uri="6df15bb7-a7d7-4ec0-bb39-37eb985049b7"/>
  </ds:schemaRefs>
</ds:datastoreItem>
</file>

<file path=customXml/itemProps3.xml><?xml version="1.0" encoding="utf-8"?>
<ds:datastoreItem xmlns:ds="http://schemas.openxmlformats.org/officeDocument/2006/customXml" ds:itemID="{9248BA6D-6487-4758-92A4-0BE7B3D105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15bb7-a7d7-4ec0-bb39-37eb985049b7"/>
    <ds:schemaRef ds:uri="7b35df6c-abd9-45b0-8e85-611bf0b2f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26538</TotalTime>
  <Words>634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Janne Tarvonen</dc:creator>
  <cp:lastModifiedBy>Jennifer Schleit</cp:lastModifiedBy>
  <cp:revision>264</cp:revision>
  <cp:lastPrinted>2020-02-20T19:21:04Z</cp:lastPrinted>
  <dcterms:created xsi:type="dcterms:W3CDTF">2018-06-05T06:59:25Z</dcterms:created>
  <dcterms:modified xsi:type="dcterms:W3CDTF">2026-02-04T06:59:43Z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0x010100B608218DFDB4734AAB79F3EAFB1A9ABB</vt:lpwstr>
  </property>
  <property fmtid="{D5CDD505-2E9C-101B-9397-08002B2CF9AE}" pid="3" name="Order">
    <vt:r8>2220500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