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sldIdLst>
    <p:sldId id="256" r:id="rId5"/>
  </p:sldIdLst>
  <p:sldSz cx="3239928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2F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12"/>
    <p:restoredTop sz="95853"/>
  </p:normalViewPr>
  <p:slideViewPr>
    <p:cSldViewPr snapToGrid="0" snapToObjects="1">
      <p:cViewPr>
        <p:scale>
          <a:sx n="40" d="100"/>
          <a:sy n="40" d="100"/>
        </p:scale>
        <p:origin x="112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Users\jschleit\Desktop\Research\Genotype%20First.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Users\jschleit\Desktop\Research\Genotype%20First.xlsx" TargetMode="External"/></Relationships>
</file>

<file path=ppt/charts/_rels/chart3.xml.rels><?xml version="1.0" encoding="UTF-8" standalone="yes"?>
<Relationships xmlns="http://schemas.openxmlformats.org/package/2006/relationships"><Relationship Id="rId2" Type="http://schemas.openxmlformats.org/officeDocument/2006/relationships/oleObject" Target="file:///\\Users\jschleit\Desktop\Research\Genotype%20First.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file:///\\Users\jschleit\Desktop\Research\Genotype%20First.xlsx" TargetMode="External"/><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overlay val="0"/>
      <c:spPr>
        <a:noFill/>
        <a:ln>
          <a:noFill/>
        </a:ln>
        <a:effectLst/>
      </c:spPr>
      <c:txPr>
        <a:bodyPr rot="0" spcFirstLastPara="1" vertOverflow="ellipsis" vert="horz" wrap="square" anchor="ctr" anchorCtr="1"/>
        <a:lstStyle/>
        <a:p>
          <a:pPr>
            <a:defRPr sz="3200" b="1" i="0" u="none" strike="noStrike" kern="1200" spc="0" baseline="0">
              <a:solidFill>
                <a:schemeClr val="tx1">
                  <a:lumMod val="65000"/>
                  <a:lumOff val="35000"/>
                </a:schemeClr>
              </a:solidFill>
              <a:latin typeface="+mn-lt"/>
              <a:ea typeface="+mn-ea"/>
              <a:cs typeface="+mn-cs"/>
            </a:defRPr>
          </a:pPr>
          <a:endParaRPr lang="en-FI"/>
        </a:p>
      </c:txPr>
    </c:title>
    <c:autoTitleDeleted val="0"/>
    <c:plotArea>
      <c:layout/>
      <c:pieChart>
        <c:varyColors val="1"/>
        <c:ser>
          <c:idx val="0"/>
          <c:order val="0"/>
          <c:tx>
            <c:strRef>
              <c:f>Sheet1!$C$25</c:f>
              <c:strCache>
                <c:ptCount val="1"/>
                <c:pt idx="0">
                  <c:v>Variant Type</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A61-7544-8989-F9C07603AD0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A61-7544-8989-F9C07603AD0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A61-7544-8989-F9C07603AD0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9A61-7544-8989-F9C07603AD0C}"/>
              </c:ext>
            </c:extLst>
          </c:dPt>
          <c:cat>
            <c:strRef>
              <c:f>Sheet1!$A$28:$D$28</c:f>
              <c:strCache>
                <c:ptCount val="4"/>
                <c:pt idx="0">
                  <c:v>Nonsense</c:v>
                </c:pt>
                <c:pt idx="1">
                  <c:v>Frameshift</c:v>
                </c:pt>
                <c:pt idx="2">
                  <c:v>Splice Site </c:v>
                </c:pt>
                <c:pt idx="3">
                  <c:v>Missense</c:v>
                </c:pt>
              </c:strCache>
            </c:strRef>
          </c:cat>
          <c:val>
            <c:numRef>
              <c:f>Sheet1!$A$30:$D$30</c:f>
              <c:numCache>
                <c:formatCode>General</c:formatCode>
                <c:ptCount val="4"/>
                <c:pt idx="0">
                  <c:v>26</c:v>
                </c:pt>
                <c:pt idx="1">
                  <c:v>22</c:v>
                </c:pt>
                <c:pt idx="2">
                  <c:v>5</c:v>
                </c:pt>
                <c:pt idx="3">
                  <c:v>5</c:v>
                </c:pt>
              </c:numCache>
            </c:numRef>
          </c:val>
          <c:extLst>
            <c:ext xmlns:c16="http://schemas.microsoft.com/office/drawing/2014/chart" uri="{C3380CC4-5D6E-409C-BE32-E72D297353CC}">
              <c16:uniqueId val="{00000008-9A61-7544-8989-F9C07603AD0C}"/>
            </c:ext>
          </c:extLst>
        </c:ser>
        <c:ser>
          <c:idx val="1"/>
          <c:order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0A-9A61-7544-8989-F9C07603AD0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C-9A61-7544-8989-F9C07603AD0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E-9A61-7544-8989-F9C07603AD0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0-9A61-7544-8989-F9C07603AD0C}"/>
              </c:ext>
            </c:extLst>
          </c:dPt>
          <c:cat>
            <c:strRef>
              <c:f>Sheet1!$A$28:$D$28</c:f>
              <c:strCache>
                <c:ptCount val="4"/>
                <c:pt idx="0">
                  <c:v>Nonsense</c:v>
                </c:pt>
                <c:pt idx="1">
                  <c:v>Frameshift</c:v>
                </c:pt>
                <c:pt idx="2">
                  <c:v>Splice Site </c:v>
                </c:pt>
                <c:pt idx="3">
                  <c:v>Missense</c:v>
                </c:pt>
              </c:strCache>
            </c:strRef>
          </c:cat>
          <c:val>
            <c:numRef>
              <c:f>Sheet1!$A$30:$D$30</c:f>
              <c:numCache>
                <c:formatCode>General</c:formatCode>
                <c:ptCount val="4"/>
                <c:pt idx="0">
                  <c:v>26</c:v>
                </c:pt>
                <c:pt idx="1">
                  <c:v>22</c:v>
                </c:pt>
                <c:pt idx="2">
                  <c:v>5</c:v>
                </c:pt>
                <c:pt idx="3">
                  <c:v>5</c:v>
                </c:pt>
              </c:numCache>
            </c:numRef>
          </c:val>
          <c:extLst>
            <c:ext xmlns:c16="http://schemas.microsoft.com/office/drawing/2014/chart" uri="{C3380CC4-5D6E-409C-BE32-E72D297353CC}">
              <c16:uniqueId val="{00000011-9A61-7544-8989-F9C07603AD0C}"/>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FI"/>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3200" b="0" i="0" u="none" strike="noStrike" kern="1200" spc="0" baseline="0">
                <a:solidFill>
                  <a:schemeClr val="tx1">
                    <a:lumMod val="65000"/>
                    <a:lumOff val="35000"/>
                  </a:schemeClr>
                </a:solidFill>
                <a:latin typeface="+mn-lt"/>
                <a:ea typeface="+mn-ea"/>
                <a:cs typeface="+mn-cs"/>
              </a:defRPr>
            </a:pPr>
            <a:r>
              <a:rPr lang="en-US" b="1" dirty="0"/>
              <a:t>Reason for Reporting</a:t>
            </a:r>
          </a:p>
        </c:rich>
      </c:tx>
      <c:overlay val="0"/>
      <c:spPr>
        <a:noFill/>
        <a:ln>
          <a:noFill/>
        </a:ln>
        <a:effectLst/>
      </c:spPr>
      <c:txPr>
        <a:bodyPr rot="0" spcFirstLastPara="1" vertOverflow="ellipsis" vert="horz" wrap="square" anchor="ctr" anchorCtr="1"/>
        <a:lstStyle/>
        <a:p>
          <a:pPr>
            <a:defRPr sz="3200" b="0" i="0" u="none" strike="noStrike" kern="1200" spc="0" baseline="0">
              <a:solidFill>
                <a:schemeClr val="tx1">
                  <a:lumMod val="65000"/>
                  <a:lumOff val="35000"/>
                </a:schemeClr>
              </a:solidFill>
              <a:latin typeface="+mn-lt"/>
              <a:ea typeface="+mn-ea"/>
              <a:cs typeface="+mn-cs"/>
            </a:defRPr>
          </a:pPr>
          <a:endParaRPr lang="en-FI"/>
        </a:p>
      </c:txPr>
    </c:title>
    <c:autoTitleDeleted val="0"/>
    <c:plotArea>
      <c:layout/>
      <c:pieChart>
        <c:varyColors val="1"/>
        <c:ser>
          <c:idx val="0"/>
          <c:order val="0"/>
          <c:tx>
            <c:strRef>
              <c:f>Sheet1!$I$26</c:f>
              <c:strCache>
                <c:ptCount val="1"/>
                <c:pt idx="0">
                  <c:v>Reason for Reporting</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52B-794D-855F-65C1000E1E3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52B-794D-855F-65C1000E1E3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52B-794D-855F-65C1000E1E3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52B-794D-855F-65C1000E1E31}"/>
              </c:ext>
            </c:extLst>
          </c:dPt>
          <c:cat>
            <c:strRef>
              <c:f>Sheet1!$I$28:$L$28</c:f>
              <c:strCache>
                <c:ptCount val="4"/>
                <c:pt idx="0">
                  <c:v>Predicted Loss of Function</c:v>
                </c:pt>
                <c:pt idx="1">
                  <c:v>Possible Compound Heterozygous</c:v>
                </c:pt>
                <c:pt idx="2">
                  <c:v>Homozygous</c:v>
                </c:pt>
                <c:pt idx="3">
                  <c:v>Preliminary Gene Evidence</c:v>
                </c:pt>
              </c:strCache>
            </c:strRef>
          </c:cat>
          <c:val>
            <c:numRef>
              <c:f>Sheet1!$I$30:$L$30</c:f>
              <c:numCache>
                <c:formatCode>General</c:formatCode>
                <c:ptCount val="4"/>
                <c:pt idx="0">
                  <c:v>53</c:v>
                </c:pt>
                <c:pt idx="1">
                  <c:v>4</c:v>
                </c:pt>
                <c:pt idx="2">
                  <c:v>5</c:v>
                </c:pt>
                <c:pt idx="3">
                  <c:v>2</c:v>
                </c:pt>
              </c:numCache>
            </c:numRef>
          </c:val>
          <c:extLst>
            <c:ext xmlns:c16="http://schemas.microsoft.com/office/drawing/2014/chart" uri="{C3380CC4-5D6E-409C-BE32-E72D297353CC}">
              <c16:uniqueId val="{00000008-852B-794D-855F-65C1000E1E31}"/>
            </c:ext>
          </c:extLst>
        </c:ser>
        <c:ser>
          <c:idx val="1"/>
          <c:order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0A-852B-794D-855F-65C1000E1E3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C-852B-794D-855F-65C1000E1E3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E-852B-794D-855F-65C1000E1E3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0-852B-794D-855F-65C1000E1E31}"/>
              </c:ext>
            </c:extLst>
          </c:dPt>
          <c:cat>
            <c:strRef>
              <c:f>Sheet1!$I$28:$L$28</c:f>
              <c:strCache>
                <c:ptCount val="4"/>
                <c:pt idx="0">
                  <c:v>Predicted Loss of Function</c:v>
                </c:pt>
                <c:pt idx="1">
                  <c:v>Possible Compound Heterozygous</c:v>
                </c:pt>
                <c:pt idx="2">
                  <c:v>Homozygous</c:v>
                </c:pt>
                <c:pt idx="3">
                  <c:v>Preliminary Gene Evidence</c:v>
                </c:pt>
              </c:strCache>
            </c:strRef>
          </c:cat>
          <c:val>
            <c:numRef>
              <c:f>Sheet1!$A$30:$D$30</c:f>
              <c:numCache>
                <c:formatCode>General</c:formatCode>
                <c:ptCount val="4"/>
                <c:pt idx="0">
                  <c:v>26</c:v>
                </c:pt>
                <c:pt idx="1">
                  <c:v>22</c:v>
                </c:pt>
                <c:pt idx="2">
                  <c:v>5</c:v>
                </c:pt>
                <c:pt idx="3">
                  <c:v>5</c:v>
                </c:pt>
              </c:numCache>
            </c:numRef>
          </c:val>
          <c:extLst>
            <c:ext xmlns:c16="http://schemas.microsoft.com/office/drawing/2014/chart" uri="{C3380CC4-5D6E-409C-BE32-E72D297353CC}">
              <c16:uniqueId val="{00000011-852B-794D-855F-65C1000E1E31}"/>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FI"/>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3200" b="0" i="0" u="none" strike="noStrike" kern="1200" spc="0" baseline="0">
                <a:solidFill>
                  <a:schemeClr val="tx1">
                    <a:lumMod val="65000"/>
                    <a:lumOff val="35000"/>
                  </a:schemeClr>
                </a:solidFill>
                <a:latin typeface="+mn-lt"/>
                <a:ea typeface="+mn-ea"/>
                <a:cs typeface="+mn-cs"/>
              </a:defRPr>
            </a:pPr>
            <a:r>
              <a:rPr lang="en-US" sz="3200" b="1" dirty="0">
                <a:solidFill>
                  <a:schemeClr val="tx1">
                    <a:lumMod val="65000"/>
                    <a:lumOff val="35000"/>
                  </a:schemeClr>
                </a:solidFill>
              </a:rPr>
              <a:t>Variant Type</a:t>
            </a:r>
          </a:p>
        </c:rich>
      </c:tx>
      <c:overlay val="0"/>
      <c:spPr>
        <a:noFill/>
        <a:ln>
          <a:noFill/>
        </a:ln>
        <a:effectLst/>
      </c:spPr>
    </c:title>
    <c:autoTitleDeleted val="0"/>
    <c:plotArea>
      <c:layout/>
      <c:pieChart>
        <c:varyColors val="1"/>
        <c:ser>
          <c:idx val="1"/>
          <c:order val="0"/>
          <c:tx>
            <c:strRef>
              <c:f>Sheet1!$A$4</c:f>
              <c:strCache>
                <c:ptCount val="1"/>
                <c:pt idx="0">
                  <c:v>Family</c:v>
                </c:pt>
              </c:strCache>
            </c:strRef>
          </c:tx>
          <c:cat>
            <c:strRef>
              <c:f>Sheet1!$A$6:$E$6</c:f>
              <c:strCache>
                <c:ptCount val="5"/>
                <c:pt idx="0">
                  <c:v>Nonsense</c:v>
                </c:pt>
                <c:pt idx="1">
                  <c:v>Frameshift</c:v>
                </c:pt>
                <c:pt idx="2">
                  <c:v>Splice Site </c:v>
                </c:pt>
                <c:pt idx="3">
                  <c:v>Missense</c:v>
                </c:pt>
                <c:pt idx="4">
                  <c:v>In-frame</c:v>
                </c:pt>
              </c:strCache>
            </c:strRef>
          </c:cat>
          <c:val>
            <c:numRef>
              <c:f>Sheet1!$A$8:$E$8</c:f>
              <c:numCache>
                <c:formatCode>General</c:formatCode>
                <c:ptCount val="5"/>
                <c:pt idx="0">
                  <c:v>9</c:v>
                </c:pt>
                <c:pt idx="1">
                  <c:v>2</c:v>
                </c:pt>
                <c:pt idx="2">
                  <c:v>1</c:v>
                </c:pt>
                <c:pt idx="3">
                  <c:v>48</c:v>
                </c:pt>
                <c:pt idx="4">
                  <c:v>1</c:v>
                </c:pt>
              </c:numCache>
            </c:numRef>
          </c:val>
          <c:extLst>
            <c:ext xmlns:c16="http://schemas.microsoft.com/office/drawing/2014/chart" uri="{C3380CC4-5D6E-409C-BE32-E72D297353CC}">
              <c16:uniqueId val="{00000000-2A2A-E249-8A86-4D77B8B8BC36}"/>
            </c:ext>
          </c:extLst>
        </c:ser>
        <c:ser>
          <c:idx val="0"/>
          <c:order val="1"/>
          <c:tx>
            <c:strRef>
              <c:f>Sheet1!$A$4</c:f>
              <c:strCache>
                <c:ptCount val="1"/>
                <c:pt idx="0">
                  <c:v>Family</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2-2A2A-E249-8A86-4D77B8B8BC36}"/>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4-2A2A-E249-8A86-4D77B8B8BC36}"/>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6-2A2A-E249-8A86-4D77B8B8BC36}"/>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8-2A2A-E249-8A86-4D77B8B8BC36}"/>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A-2A2A-E249-8A86-4D77B8B8BC36}"/>
              </c:ext>
            </c:extLst>
          </c:dPt>
          <c:cat>
            <c:strRef>
              <c:f>Sheet1!$A$6:$E$6</c:f>
              <c:strCache>
                <c:ptCount val="5"/>
                <c:pt idx="0">
                  <c:v>Nonsense</c:v>
                </c:pt>
                <c:pt idx="1">
                  <c:v>Frameshift</c:v>
                </c:pt>
                <c:pt idx="2">
                  <c:v>Splice Site </c:v>
                </c:pt>
                <c:pt idx="3">
                  <c:v>Missense</c:v>
                </c:pt>
                <c:pt idx="4">
                  <c:v>In-frame</c:v>
                </c:pt>
              </c:strCache>
            </c:strRef>
          </c:cat>
          <c:val>
            <c:numRef>
              <c:f>Sheet1!$A$8:$E$8</c:f>
              <c:numCache>
                <c:formatCode>General</c:formatCode>
                <c:ptCount val="5"/>
                <c:pt idx="0">
                  <c:v>9</c:v>
                </c:pt>
                <c:pt idx="1">
                  <c:v>2</c:v>
                </c:pt>
                <c:pt idx="2">
                  <c:v>1</c:v>
                </c:pt>
                <c:pt idx="3">
                  <c:v>48</c:v>
                </c:pt>
                <c:pt idx="4">
                  <c:v>1</c:v>
                </c:pt>
              </c:numCache>
            </c:numRef>
          </c:val>
          <c:extLst>
            <c:ext xmlns:c16="http://schemas.microsoft.com/office/drawing/2014/chart" uri="{C3380CC4-5D6E-409C-BE32-E72D297353CC}">
              <c16:uniqueId val="{0000000B-2A2A-E249-8A86-4D77B8B8BC36}"/>
            </c:ext>
          </c:extLst>
        </c:ser>
        <c:dLbls>
          <c:showLegendKey val="0"/>
          <c:showVal val="0"/>
          <c:showCatName val="0"/>
          <c:showSerName val="0"/>
          <c:showPercent val="0"/>
          <c:showBubbleSize val="0"/>
          <c:showLeaderLines val="1"/>
        </c:dLbls>
        <c:firstSliceAng val="0"/>
      </c:pieChart>
    </c:plotArea>
    <c:plotVisOnly val="1"/>
    <c:dispBlanksAs val="gap"/>
    <c:showDLblsOverMax val="0"/>
    <c:extLst/>
  </c:chart>
  <c:txPr>
    <a:bodyPr/>
    <a:lstStyle/>
    <a:p>
      <a:pPr>
        <a:defRPr/>
      </a:pPr>
      <a:endParaRPr lang="en-FI"/>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3200" b="0" i="0" u="none" strike="noStrike" kern="1200" spc="0" baseline="0">
                <a:solidFill>
                  <a:schemeClr val="tx1">
                    <a:lumMod val="65000"/>
                    <a:lumOff val="35000"/>
                  </a:schemeClr>
                </a:solidFill>
                <a:latin typeface="+mn-lt"/>
                <a:ea typeface="+mn-ea"/>
                <a:cs typeface="+mn-cs"/>
              </a:defRPr>
            </a:pPr>
            <a:r>
              <a:rPr lang="en-US" sz="3200" b="1" dirty="0"/>
              <a:t>Inheritance</a:t>
            </a:r>
          </a:p>
        </c:rich>
      </c:tx>
      <c:overlay val="0"/>
      <c:spPr>
        <a:noFill/>
        <a:ln>
          <a:noFill/>
        </a:ln>
        <a:effectLst/>
      </c:spPr>
    </c:title>
    <c:autoTitleDeleted val="0"/>
    <c:plotArea>
      <c:layout/>
      <c:pieChart>
        <c:varyColors val="1"/>
        <c:ser>
          <c:idx val="1"/>
          <c:order val="0"/>
          <c:tx>
            <c:strRef>
              <c:f>Sheet1!$A$4</c:f>
              <c:strCache>
                <c:ptCount val="1"/>
                <c:pt idx="0">
                  <c:v>Family</c:v>
                </c:pt>
              </c:strCache>
            </c:strRef>
          </c:tx>
          <c:cat>
            <c:strRef>
              <c:f>Sheet1!$I$6:$M$6</c:f>
              <c:strCache>
                <c:ptCount val="5"/>
                <c:pt idx="0">
                  <c:v>De novo</c:v>
                </c:pt>
                <c:pt idx="1">
                  <c:v>Compound Het</c:v>
                </c:pt>
                <c:pt idx="2">
                  <c:v>Homozygous</c:v>
                </c:pt>
                <c:pt idx="3">
                  <c:v>Unable to determine inheritance</c:v>
                </c:pt>
                <c:pt idx="4">
                  <c:v>Mosaic</c:v>
                </c:pt>
              </c:strCache>
            </c:strRef>
          </c:cat>
          <c:val>
            <c:numRef>
              <c:f>Sheet1!$I$8:$M$8</c:f>
              <c:numCache>
                <c:formatCode>General</c:formatCode>
                <c:ptCount val="5"/>
                <c:pt idx="0">
                  <c:v>61</c:v>
                </c:pt>
                <c:pt idx="1">
                  <c:v>7</c:v>
                </c:pt>
                <c:pt idx="2">
                  <c:v>7</c:v>
                </c:pt>
                <c:pt idx="3">
                  <c:v>10</c:v>
                </c:pt>
                <c:pt idx="4">
                  <c:v>1</c:v>
                </c:pt>
              </c:numCache>
            </c:numRef>
          </c:val>
          <c:extLst>
            <c:ext xmlns:c16="http://schemas.microsoft.com/office/drawing/2014/chart" uri="{C3380CC4-5D6E-409C-BE32-E72D297353CC}">
              <c16:uniqueId val="{00000000-0D63-3C41-9512-45AC82753C23}"/>
            </c:ext>
          </c:extLst>
        </c:ser>
        <c:ser>
          <c:idx val="0"/>
          <c:order val="1"/>
          <c:tx>
            <c:strRef>
              <c:f>Sheet1!$A$4</c:f>
              <c:strCache>
                <c:ptCount val="1"/>
                <c:pt idx="0">
                  <c:v>Family</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2-0D63-3C41-9512-45AC82753C2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4-0D63-3C41-9512-45AC82753C23}"/>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6-0D63-3C41-9512-45AC82753C23}"/>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8-0D63-3C41-9512-45AC82753C23}"/>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A-0D63-3C41-9512-45AC82753C23}"/>
              </c:ext>
            </c:extLst>
          </c:dPt>
          <c:cat>
            <c:strRef>
              <c:f>Sheet1!$I$6:$M$6</c:f>
              <c:strCache>
                <c:ptCount val="5"/>
                <c:pt idx="0">
                  <c:v>De novo</c:v>
                </c:pt>
                <c:pt idx="1">
                  <c:v>Compound Het</c:v>
                </c:pt>
                <c:pt idx="2">
                  <c:v>Homozygous</c:v>
                </c:pt>
                <c:pt idx="3">
                  <c:v>Unable to determine inheritance</c:v>
                </c:pt>
                <c:pt idx="4">
                  <c:v>Mosaic</c:v>
                </c:pt>
              </c:strCache>
            </c:strRef>
          </c:cat>
          <c:val>
            <c:numRef>
              <c:f>Sheet1!$A$8:$E$8</c:f>
              <c:numCache>
                <c:formatCode>General</c:formatCode>
                <c:ptCount val="5"/>
                <c:pt idx="0">
                  <c:v>9</c:v>
                </c:pt>
                <c:pt idx="1">
                  <c:v>2</c:v>
                </c:pt>
                <c:pt idx="2">
                  <c:v>1</c:v>
                </c:pt>
                <c:pt idx="3">
                  <c:v>48</c:v>
                </c:pt>
                <c:pt idx="4">
                  <c:v>1</c:v>
                </c:pt>
              </c:numCache>
            </c:numRef>
          </c:val>
          <c:extLst>
            <c:ext xmlns:c16="http://schemas.microsoft.com/office/drawing/2014/chart" uri="{C3380CC4-5D6E-409C-BE32-E72D297353CC}">
              <c16:uniqueId val="{0000000B-0D63-3C41-9512-45AC82753C23}"/>
            </c:ext>
          </c:extLst>
        </c:ser>
        <c:dLbls>
          <c:showLegendKey val="0"/>
          <c:showVal val="0"/>
          <c:showCatName val="0"/>
          <c:showSerName val="0"/>
          <c:showPercent val="0"/>
          <c:showBubbleSize val="0"/>
          <c:showLeaderLines val="1"/>
        </c:dLbls>
        <c:firstSliceAng val="0"/>
      </c:pieChart>
    </c:plotArea>
    <c:plotVisOnly val="1"/>
    <c:dispBlanksAs val="gap"/>
    <c:showDLblsOverMax val="0"/>
    <c:extLst/>
  </c:chart>
  <c:txPr>
    <a:bodyPr/>
    <a:lstStyle/>
    <a:p>
      <a:pPr>
        <a:defRPr/>
      </a:pPr>
      <a:endParaRPr lang="en-FI"/>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DBBEC7-36AB-0D4A-BAA0-4047EE3ED687}" type="datetimeFigureOut">
              <a:rPr lang="en-FI" smtClean="0"/>
              <a:t>01/29/2026</a:t>
            </a:fld>
            <a:endParaRPr lang="en-FI"/>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F37CE7-6AC8-A64A-9A7B-4B2F75DE048F}" type="slidenum">
              <a:rPr lang="en-FI" smtClean="0"/>
              <a:t>‹#›</a:t>
            </a:fld>
            <a:endParaRPr lang="en-FI"/>
          </a:p>
        </p:txBody>
      </p:sp>
    </p:spTree>
    <p:extLst>
      <p:ext uri="{BB962C8B-B14F-4D97-AF65-F5344CB8AC3E}">
        <p14:creationId xmlns:p14="http://schemas.microsoft.com/office/powerpoint/2010/main" val="771398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I" dirty="0"/>
          </a:p>
        </p:txBody>
      </p:sp>
      <p:sp>
        <p:nvSpPr>
          <p:cNvPr id="4" name="Slide Number Placeholder 3"/>
          <p:cNvSpPr>
            <a:spLocks noGrp="1"/>
          </p:cNvSpPr>
          <p:nvPr>
            <p:ph type="sldNum" sz="quarter" idx="5"/>
          </p:nvPr>
        </p:nvSpPr>
        <p:spPr/>
        <p:txBody>
          <a:bodyPr/>
          <a:lstStyle/>
          <a:p>
            <a:fld id="{DDF37CE7-6AC8-A64A-9A7B-4B2F75DE048F}" type="slidenum">
              <a:rPr lang="en-FI" smtClean="0"/>
              <a:t>1</a:t>
            </a:fld>
            <a:endParaRPr lang="en-FI"/>
          </a:p>
        </p:txBody>
      </p:sp>
    </p:spTree>
    <p:extLst>
      <p:ext uri="{BB962C8B-B14F-4D97-AF65-F5344CB8AC3E}">
        <p14:creationId xmlns:p14="http://schemas.microsoft.com/office/powerpoint/2010/main" val="3700398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p:spPr>
        <p:txBody>
          <a:bodyPr anchor="b"/>
          <a:lstStyle>
            <a:lvl1pPr algn="ctr">
              <a:defRPr sz="21259"/>
            </a:lvl1pPr>
          </a:lstStyle>
          <a:p>
            <a:r>
              <a:rPr lang="en-GB"/>
              <a:t>Click to edit Master title style</a:t>
            </a:r>
            <a:endParaRPr lang="en-US" dirty="0"/>
          </a:p>
        </p:txBody>
      </p:sp>
      <p:sp>
        <p:nvSpPr>
          <p:cNvPr id="3" name="Subtitle 2"/>
          <p:cNvSpPr>
            <a:spLocks noGrp="1"/>
          </p:cNvSpPr>
          <p:nvPr>
            <p:ph type="subTitle" idx="1"/>
          </p:nvPr>
        </p:nvSpPr>
        <p:spPr>
          <a:xfrm>
            <a:off x="4049911" y="22690338"/>
            <a:ext cx="24299466" cy="10430151"/>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C2C6032-2E99-1A4B-B449-D43C2F625679}" type="datetimeFigureOut">
              <a:rPr lang="en-FI" smtClean="0"/>
              <a:t>01/29/2026</a:t>
            </a:fld>
            <a:endParaRPr lang="en-FI"/>
          </a:p>
        </p:txBody>
      </p:sp>
      <p:sp>
        <p:nvSpPr>
          <p:cNvPr id="5" name="Footer Placeholder 4"/>
          <p:cNvSpPr>
            <a:spLocks noGrp="1"/>
          </p:cNvSpPr>
          <p:nvPr>
            <p:ph type="ftr" sz="quarter" idx="11"/>
          </p:nvPr>
        </p:nvSpPr>
        <p:spPr/>
        <p:txBody>
          <a:bodyPr/>
          <a:lstStyle/>
          <a:p>
            <a:endParaRPr lang="en-FI"/>
          </a:p>
        </p:txBody>
      </p:sp>
      <p:sp>
        <p:nvSpPr>
          <p:cNvPr id="6" name="Slide Number Placeholder 5"/>
          <p:cNvSpPr>
            <a:spLocks noGrp="1"/>
          </p:cNvSpPr>
          <p:nvPr>
            <p:ph type="sldNum" sz="quarter" idx="12"/>
          </p:nvPr>
        </p:nvSpPr>
        <p:spPr/>
        <p:txBody>
          <a:bodyPr/>
          <a:lstStyle/>
          <a:p>
            <a:fld id="{88CAA620-3E62-F245-87F7-7AD980AE6D93}" type="slidenum">
              <a:rPr lang="en-FI" smtClean="0"/>
              <a:t>‹#›</a:t>
            </a:fld>
            <a:endParaRPr lang="en-FI"/>
          </a:p>
        </p:txBody>
      </p:sp>
    </p:spTree>
    <p:extLst>
      <p:ext uri="{BB962C8B-B14F-4D97-AF65-F5344CB8AC3E}">
        <p14:creationId xmlns:p14="http://schemas.microsoft.com/office/powerpoint/2010/main" val="2655393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C2C6032-2E99-1A4B-B449-D43C2F625679}" type="datetimeFigureOut">
              <a:rPr lang="en-FI" smtClean="0"/>
              <a:t>01/29/2026</a:t>
            </a:fld>
            <a:endParaRPr lang="en-FI"/>
          </a:p>
        </p:txBody>
      </p:sp>
      <p:sp>
        <p:nvSpPr>
          <p:cNvPr id="5" name="Footer Placeholder 4"/>
          <p:cNvSpPr>
            <a:spLocks noGrp="1"/>
          </p:cNvSpPr>
          <p:nvPr>
            <p:ph type="ftr" sz="quarter" idx="11"/>
          </p:nvPr>
        </p:nvSpPr>
        <p:spPr/>
        <p:txBody>
          <a:bodyPr/>
          <a:lstStyle/>
          <a:p>
            <a:endParaRPr lang="en-FI"/>
          </a:p>
        </p:txBody>
      </p:sp>
      <p:sp>
        <p:nvSpPr>
          <p:cNvPr id="6" name="Slide Number Placeholder 5"/>
          <p:cNvSpPr>
            <a:spLocks noGrp="1"/>
          </p:cNvSpPr>
          <p:nvPr>
            <p:ph type="sldNum" sz="quarter" idx="12"/>
          </p:nvPr>
        </p:nvSpPr>
        <p:spPr/>
        <p:txBody>
          <a:bodyPr/>
          <a:lstStyle/>
          <a:p>
            <a:fld id="{88CAA620-3E62-F245-87F7-7AD980AE6D93}" type="slidenum">
              <a:rPr lang="en-FI" smtClean="0"/>
              <a:t>‹#›</a:t>
            </a:fld>
            <a:endParaRPr lang="en-FI"/>
          </a:p>
        </p:txBody>
      </p:sp>
    </p:spTree>
    <p:extLst>
      <p:ext uri="{BB962C8B-B14F-4D97-AF65-F5344CB8AC3E}">
        <p14:creationId xmlns:p14="http://schemas.microsoft.com/office/powerpoint/2010/main" val="471524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2227453" y="2300034"/>
            <a:ext cx="20553298" cy="3661054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C2C6032-2E99-1A4B-B449-D43C2F625679}" type="datetimeFigureOut">
              <a:rPr lang="en-FI" smtClean="0"/>
              <a:t>01/29/2026</a:t>
            </a:fld>
            <a:endParaRPr lang="en-FI"/>
          </a:p>
        </p:txBody>
      </p:sp>
      <p:sp>
        <p:nvSpPr>
          <p:cNvPr id="5" name="Footer Placeholder 4"/>
          <p:cNvSpPr>
            <a:spLocks noGrp="1"/>
          </p:cNvSpPr>
          <p:nvPr>
            <p:ph type="ftr" sz="quarter" idx="11"/>
          </p:nvPr>
        </p:nvSpPr>
        <p:spPr/>
        <p:txBody>
          <a:bodyPr/>
          <a:lstStyle/>
          <a:p>
            <a:endParaRPr lang="en-FI"/>
          </a:p>
        </p:txBody>
      </p:sp>
      <p:sp>
        <p:nvSpPr>
          <p:cNvPr id="6" name="Slide Number Placeholder 5"/>
          <p:cNvSpPr>
            <a:spLocks noGrp="1"/>
          </p:cNvSpPr>
          <p:nvPr>
            <p:ph type="sldNum" sz="quarter" idx="12"/>
          </p:nvPr>
        </p:nvSpPr>
        <p:spPr/>
        <p:txBody>
          <a:bodyPr/>
          <a:lstStyle/>
          <a:p>
            <a:fld id="{88CAA620-3E62-F245-87F7-7AD980AE6D93}" type="slidenum">
              <a:rPr lang="en-FI" smtClean="0"/>
              <a:t>‹#›</a:t>
            </a:fld>
            <a:endParaRPr lang="en-FI"/>
          </a:p>
        </p:txBody>
      </p:sp>
    </p:spTree>
    <p:extLst>
      <p:ext uri="{BB962C8B-B14F-4D97-AF65-F5344CB8AC3E}">
        <p14:creationId xmlns:p14="http://schemas.microsoft.com/office/powerpoint/2010/main" val="3821481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C2C6032-2E99-1A4B-B449-D43C2F625679}" type="datetimeFigureOut">
              <a:rPr lang="en-FI" smtClean="0"/>
              <a:t>01/29/2026</a:t>
            </a:fld>
            <a:endParaRPr lang="en-FI"/>
          </a:p>
        </p:txBody>
      </p:sp>
      <p:sp>
        <p:nvSpPr>
          <p:cNvPr id="5" name="Footer Placeholder 4"/>
          <p:cNvSpPr>
            <a:spLocks noGrp="1"/>
          </p:cNvSpPr>
          <p:nvPr>
            <p:ph type="ftr" sz="quarter" idx="11"/>
          </p:nvPr>
        </p:nvSpPr>
        <p:spPr/>
        <p:txBody>
          <a:bodyPr/>
          <a:lstStyle/>
          <a:p>
            <a:endParaRPr lang="en-FI"/>
          </a:p>
        </p:txBody>
      </p:sp>
      <p:sp>
        <p:nvSpPr>
          <p:cNvPr id="6" name="Slide Number Placeholder 5"/>
          <p:cNvSpPr>
            <a:spLocks noGrp="1"/>
          </p:cNvSpPr>
          <p:nvPr>
            <p:ph type="sldNum" sz="quarter" idx="12"/>
          </p:nvPr>
        </p:nvSpPr>
        <p:spPr/>
        <p:txBody>
          <a:bodyPr/>
          <a:lstStyle/>
          <a:p>
            <a:fld id="{88CAA620-3E62-F245-87F7-7AD980AE6D93}" type="slidenum">
              <a:rPr lang="en-FI" smtClean="0"/>
              <a:t>‹#›</a:t>
            </a:fld>
            <a:endParaRPr lang="en-FI"/>
          </a:p>
        </p:txBody>
      </p:sp>
    </p:spTree>
    <p:extLst>
      <p:ext uri="{BB962C8B-B14F-4D97-AF65-F5344CB8AC3E}">
        <p14:creationId xmlns:p14="http://schemas.microsoft.com/office/powerpoint/2010/main" val="1131154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p:spPr>
        <p:txBody>
          <a:bodyPr anchor="b"/>
          <a:lstStyle>
            <a:lvl1pPr>
              <a:defRPr sz="21259"/>
            </a:lvl1pPr>
          </a:lstStyle>
          <a:p>
            <a:r>
              <a:rPr lang="en-GB"/>
              <a:t>Click to edit Master title style</a:t>
            </a:r>
            <a:endParaRPr lang="en-US" dirty="0"/>
          </a:p>
        </p:txBody>
      </p:sp>
      <p:sp>
        <p:nvSpPr>
          <p:cNvPr id="3" name="Text Placeholder 2"/>
          <p:cNvSpPr>
            <a:spLocks noGrp="1"/>
          </p:cNvSpPr>
          <p:nvPr>
            <p:ph type="body" idx="1"/>
          </p:nvPr>
        </p:nvSpPr>
        <p:spPr>
          <a:xfrm>
            <a:off x="2210578" y="28910440"/>
            <a:ext cx="27944386" cy="9450136"/>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C2C6032-2E99-1A4B-B449-D43C2F625679}" type="datetimeFigureOut">
              <a:rPr lang="en-FI" smtClean="0"/>
              <a:t>01/29/2026</a:t>
            </a:fld>
            <a:endParaRPr lang="en-FI"/>
          </a:p>
        </p:txBody>
      </p:sp>
      <p:sp>
        <p:nvSpPr>
          <p:cNvPr id="5" name="Footer Placeholder 4"/>
          <p:cNvSpPr>
            <a:spLocks noGrp="1"/>
          </p:cNvSpPr>
          <p:nvPr>
            <p:ph type="ftr" sz="quarter" idx="11"/>
          </p:nvPr>
        </p:nvSpPr>
        <p:spPr/>
        <p:txBody>
          <a:bodyPr/>
          <a:lstStyle/>
          <a:p>
            <a:endParaRPr lang="en-FI"/>
          </a:p>
        </p:txBody>
      </p:sp>
      <p:sp>
        <p:nvSpPr>
          <p:cNvPr id="6" name="Slide Number Placeholder 5"/>
          <p:cNvSpPr>
            <a:spLocks noGrp="1"/>
          </p:cNvSpPr>
          <p:nvPr>
            <p:ph type="sldNum" sz="quarter" idx="12"/>
          </p:nvPr>
        </p:nvSpPr>
        <p:spPr/>
        <p:txBody>
          <a:bodyPr/>
          <a:lstStyle/>
          <a:p>
            <a:fld id="{88CAA620-3E62-F245-87F7-7AD980AE6D93}" type="slidenum">
              <a:rPr lang="en-FI" smtClean="0"/>
              <a:t>‹#›</a:t>
            </a:fld>
            <a:endParaRPr lang="en-FI"/>
          </a:p>
        </p:txBody>
      </p:sp>
    </p:spTree>
    <p:extLst>
      <p:ext uri="{BB962C8B-B14F-4D97-AF65-F5344CB8AC3E}">
        <p14:creationId xmlns:p14="http://schemas.microsoft.com/office/powerpoint/2010/main" val="570415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227451" y="11500170"/>
            <a:ext cx="13769697" cy="2741040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16402140" y="11500170"/>
            <a:ext cx="13769697" cy="2741040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C2C6032-2E99-1A4B-B449-D43C2F625679}" type="datetimeFigureOut">
              <a:rPr lang="en-FI" smtClean="0"/>
              <a:t>01/29/2026</a:t>
            </a:fld>
            <a:endParaRPr lang="en-FI"/>
          </a:p>
        </p:txBody>
      </p:sp>
      <p:sp>
        <p:nvSpPr>
          <p:cNvPr id="6" name="Footer Placeholder 5"/>
          <p:cNvSpPr>
            <a:spLocks noGrp="1"/>
          </p:cNvSpPr>
          <p:nvPr>
            <p:ph type="ftr" sz="quarter" idx="11"/>
          </p:nvPr>
        </p:nvSpPr>
        <p:spPr/>
        <p:txBody>
          <a:bodyPr/>
          <a:lstStyle/>
          <a:p>
            <a:endParaRPr lang="en-FI"/>
          </a:p>
        </p:txBody>
      </p:sp>
      <p:sp>
        <p:nvSpPr>
          <p:cNvPr id="7" name="Slide Number Placeholder 6"/>
          <p:cNvSpPr>
            <a:spLocks noGrp="1"/>
          </p:cNvSpPr>
          <p:nvPr>
            <p:ph type="sldNum" sz="quarter" idx="12"/>
          </p:nvPr>
        </p:nvSpPr>
        <p:spPr/>
        <p:txBody>
          <a:bodyPr/>
          <a:lstStyle/>
          <a:p>
            <a:fld id="{88CAA620-3E62-F245-87F7-7AD980AE6D93}" type="slidenum">
              <a:rPr lang="en-FI" smtClean="0"/>
              <a:t>‹#›</a:t>
            </a:fld>
            <a:endParaRPr lang="en-FI"/>
          </a:p>
        </p:txBody>
      </p:sp>
    </p:spTree>
    <p:extLst>
      <p:ext uri="{BB962C8B-B14F-4D97-AF65-F5344CB8AC3E}">
        <p14:creationId xmlns:p14="http://schemas.microsoft.com/office/powerpoint/2010/main" val="1599841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p:spPr>
        <p:txBody>
          <a:bodyPr/>
          <a:lstStyle/>
          <a:p>
            <a:r>
              <a:rPr lang="en-GB"/>
              <a:t>Click to edit Master title style</a:t>
            </a:r>
            <a:endParaRPr lang="en-US" dirty="0"/>
          </a:p>
        </p:txBody>
      </p:sp>
      <p:sp>
        <p:nvSpPr>
          <p:cNvPr id="3" name="Text Placeholder 2"/>
          <p:cNvSpPr>
            <a:spLocks noGrp="1"/>
          </p:cNvSpPr>
          <p:nvPr>
            <p:ph type="body" idx="1"/>
          </p:nvPr>
        </p:nvSpPr>
        <p:spPr>
          <a:xfrm>
            <a:off x="2231675" y="10590160"/>
            <a:ext cx="13706415"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GB"/>
              <a:t>Click to edit Master text styles</a:t>
            </a:r>
          </a:p>
        </p:txBody>
      </p:sp>
      <p:sp>
        <p:nvSpPr>
          <p:cNvPr id="4" name="Content Placeholder 3"/>
          <p:cNvSpPr>
            <a:spLocks noGrp="1"/>
          </p:cNvSpPr>
          <p:nvPr>
            <p:ph sz="half" idx="2"/>
          </p:nvPr>
        </p:nvSpPr>
        <p:spPr>
          <a:xfrm>
            <a:off x="2231675" y="15780233"/>
            <a:ext cx="13706415" cy="2321034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16402142" y="10590160"/>
            <a:ext cx="13773917"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GB"/>
              <a:t>Click to edit Master text styles</a:t>
            </a:r>
          </a:p>
        </p:txBody>
      </p:sp>
      <p:sp>
        <p:nvSpPr>
          <p:cNvPr id="6" name="Content Placeholder 5"/>
          <p:cNvSpPr>
            <a:spLocks noGrp="1"/>
          </p:cNvSpPr>
          <p:nvPr>
            <p:ph sz="quarter" idx="4"/>
          </p:nvPr>
        </p:nvSpPr>
        <p:spPr>
          <a:xfrm>
            <a:off x="16402142" y="15780233"/>
            <a:ext cx="13773917" cy="2321034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C2C6032-2E99-1A4B-B449-D43C2F625679}" type="datetimeFigureOut">
              <a:rPr lang="en-FI" smtClean="0"/>
              <a:t>01/29/2026</a:t>
            </a:fld>
            <a:endParaRPr lang="en-FI"/>
          </a:p>
        </p:txBody>
      </p:sp>
      <p:sp>
        <p:nvSpPr>
          <p:cNvPr id="8" name="Footer Placeholder 7"/>
          <p:cNvSpPr>
            <a:spLocks noGrp="1"/>
          </p:cNvSpPr>
          <p:nvPr>
            <p:ph type="ftr" sz="quarter" idx="11"/>
          </p:nvPr>
        </p:nvSpPr>
        <p:spPr/>
        <p:txBody>
          <a:bodyPr/>
          <a:lstStyle/>
          <a:p>
            <a:endParaRPr lang="en-FI"/>
          </a:p>
        </p:txBody>
      </p:sp>
      <p:sp>
        <p:nvSpPr>
          <p:cNvPr id="9" name="Slide Number Placeholder 8"/>
          <p:cNvSpPr>
            <a:spLocks noGrp="1"/>
          </p:cNvSpPr>
          <p:nvPr>
            <p:ph type="sldNum" sz="quarter" idx="12"/>
          </p:nvPr>
        </p:nvSpPr>
        <p:spPr/>
        <p:txBody>
          <a:bodyPr/>
          <a:lstStyle/>
          <a:p>
            <a:fld id="{88CAA620-3E62-F245-87F7-7AD980AE6D93}" type="slidenum">
              <a:rPr lang="en-FI" smtClean="0"/>
              <a:t>‹#›</a:t>
            </a:fld>
            <a:endParaRPr lang="en-FI"/>
          </a:p>
        </p:txBody>
      </p:sp>
    </p:spTree>
    <p:extLst>
      <p:ext uri="{BB962C8B-B14F-4D97-AF65-F5344CB8AC3E}">
        <p14:creationId xmlns:p14="http://schemas.microsoft.com/office/powerpoint/2010/main" val="1430698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C2C6032-2E99-1A4B-B449-D43C2F625679}" type="datetimeFigureOut">
              <a:rPr lang="en-FI" smtClean="0"/>
              <a:t>01/29/2026</a:t>
            </a:fld>
            <a:endParaRPr lang="en-FI"/>
          </a:p>
        </p:txBody>
      </p:sp>
      <p:sp>
        <p:nvSpPr>
          <p:cNvPr id="4" name="Footer Placeholder 3"/>
          <p:cNvSpPr>
            <a:spLocks noGrp="1"/>
          </p:cNvSpPr>
          <p:nvPr>
            <p:ph type="ftr" sz="quarter" idx="11"/>
          </p:nvPr>
        </p:nvSpPr>
        <p:spPr/>
        <p:txBody>
          <a:bodyPr/>
          <a:lstStyle/>
          <a:p>
            <a:endParaRPr lang="en-FI"/>
          </a:p>
        </p:txBody>
      </p:sp>
      <p:sp>
        <p:nvSpPr>
          <p:cNvPr id="5" name="Slide Number Placeholder 4"/>
          <p:cNvSpPr>
            <a:spLocks noGrp="1"/>
          </p:cNvSpPr>
          <p:nvPr>
            <p:ph type="sldNum" sz="quarter" idx="12"/>
          </p:nvPr>
        </p:nvSpPr>
        <p:spPr/>
        <p:txBody>
          <a:bodyPr/>
          <a:lstStyle/>
          <a:p>
            <a:fld id="{88CAA620-3E62-F245-87F7-7AD980AE6D93}" type="slidenum">
              <a:rPr lang="en-FI" smtClean="0"/>
              <a:t>‹#›</a:t>
            </a:fld>
            <a:endParaRPr lang="en-FI"/>
          </a:p>
        </p:txBody>
      </p:sp>
    </p:spTree>
    <p:extLst>
      <p:ext uri="{BB962C8B-B14F-4D97-AF65-F5344CB8AC3E}">
        <p14:creationId xmlns:p14="http://schemas.microsoft.com/office/powerpoint/2010/main" val="3953202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2C6032-2E99-1A4B-B449-D43C2F625679}" type="datetimeFigureOut">
              <a:rPr lang="en-FI" smtClean="0"/>
              <a:t>01/29/2026</a:t>
            </a:fld>
            <a:endParaRPr lang="en-FI"/>
          </a:p>
        </p:txBody>
      </p:sp>
      <p:sp>
        <p:nvSpPr>
          <p:cNvPr id="3" name="Footer Placeholder 2"/>
          <p:cNvSpPr>
            <a:spLocks noGrp="1"/>
          </p:cNvSpPr>
          <p:nvPr>
            <p:ph type="ftr" sz="quarter" idx="11"/>
          </p:nvPr>
        </p:nvSpPr>
        <p:spPr/>
        <p:txBody>
          <a:bodyPr/>
          <a:lstStyle/>
          <a:p>
            <a:endParaRPr lang="en-FI"/>
          </a:p>
        </p:txBody>
      </p:sp>
      <p:sp>
        <p:nvSpPr>
          <p:cNvPr id="4" name="Slide Number Placeholder 3"/>
          <p:cNvSpPr>
            <a:spLocks noGrp="1"/>
          </p:cNvSpPr>
          <p:nvPr>
            <p:ph type="sldNum" sz="quarter" idx="12"/>
          </p:nvPr>
        </p:nvSpPr>
        <p:spPr/>
        <p:txBody>
          <a:bodyPr/>
          <a:lstStyle/>
          <a:p>
            <a:fld id="{88CAA620-3E62-F245-87F7-7AD980AE6D93}" type="slidenum">
              <a:rPr lang="en-FI" smtClean="0"/>
              <a:t>‹#›</a:t>
            </a:fld>
            <a:endParaRPr lang="en-FI"/>
          </a:p>
        </p:txBody>
      </p:sp>
    </p:spTree>
    <p:extLst>
      <p:ext uri="{BB962C8B-B14F-4D97-AF65-F5344CB8AC3E}">
        <p14:creationId xmlns:p14="http://schemas.microsoft.com/office/powerpoint/2010/main" val="858592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en-GB"/>
              <a:t>Click to edit Master title style</a:t>
            </a:r>
            <a:endParaRPr lang="en-US" dirty="0"/>
          </a:p>
        </p:txBody>
      </p:sp>
      <p:sp>
        <p:nvSpPr>
          <p:cNvPr id="3" name="Content Placeholder 2"/>
          <p:cNvSpPr>
            <a:spLocks noGrp="1"/>
          </p:cNvSpPr>
          <p:nvPr>
            <p:ph idx="1"/>
          </p:nvPr>
        </p:nvSpPr>
        <p:spPr>
          <a:xfrm>
            <a:off x="13773917" y="6220102"/>
            <a:ext cx="16402140" cy="30700453"/>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GB"/>
              <a:t>Click to edit Master text styles</a:t>
            </a:r>
          </a:p>
        </p:txBody>
      </p:sp>
      <p:sp>
        <p:nvSpPr>
          <p:cNvPr id="5" name="Date Placeholder 4"/>
          <p:cNvSpPr>
            <a:spLocks noGrp="1"/>
          </p:cNvSpPr>
          <p:nvPr>
            <p:ph type="dt" sz="half" idx="10"/>
          </p:nvPr>
        </p:nvSpPr>
        <p:spPr/>
        <p:txBody>
          <a:bodyPr/>
          <a:lstStyle/>
          <a:p>
            <a:fld id="{9C2C6032-2E99-1A4B-B449-D43C2F625679}" type="datetimeFigureOut">
              <a:rPr lang="en-FI" smtClean="0"/>
              <a:t>01/29/2026</a:t>
            </a:fld>
            <a:endParaRPr lang="en-FI"/>
          </a:p>
        </p:txBody>
      </p:sp>
      <p:sp>
        <p:nvSpPr>
          <p:cNvPr id="6" name="Footer Placeholder 5"/>
          <p:cNvSpPr>
            <a:spLocks noGrp="1"/>
          </p:cNvSpPr>
          <p:nvPr>
            <p:ph type="ftr" sz="quarter" idx="11"/>
          </p:nvPr>
        </p:nvSpPr>
        <p:spPr/>
        <p:txBody>
          <a:bodyPr/>
          <a:lstStyle/>
          <a:p>
            <a:endParaRPr lang="en-FI"/>
          </a:p>
        </p:txBody>
      </p:sp>
      <p:sp>
        <p:nvSpPr>
          <p:cNvPr id="7" name="Slide Number Placeholder 6"/>
          <p:cNvSpPr>
            <a:spLocks noGrp="1"/>
          </p:cNvSpPr>
          <p:nvPr>
            <p:ph type="sldNum" sz="quarter" idx="12"/>
          </p:nvPr>
        </p:nvSpPr>
        <p:spPr/>
        <p:txBody>
          <a:bodyPr/>
          <a:lstStyle/>
          <a:p>
            <a:fld id="{88CAA620-3E62-F245-87F7-7AD980AE6D93}" type="slidenum">
              <a:rPr lang="en-FI" smtClean="0"/>
              <a:t>‹#›</a:t>
            </a:fld>
            <a:endParaRPr lang="en-FI"/>
          </a:p>
        </p:txBody>
      </p:sp>
    </p:spTree>
    <p:extLst>
      <p:ext uri="{BB962C8B-B14F-4D97-AF65-F5344CB8AC3E}">
        <p14:creationId xmlns:p14="http://schemas.microsoft.com/office/powerpoint/2010/main" val="1496229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en-GB"/>
              <a:t>Click to edit Master title style</a:t>
            </a:r>
            <a:endParaRPr lang="en-US" dirty="0"/>
          </a:p>
        </p:txBody>
      </p:sp>
      <p:sp>
        <p:nvSpPr>
          <p:cNvPr id="3" name="Picture Placeholder 2"/>
          <p:cNvSpPr>
            <a:spLocks noGrp="1" noChangeAspect="1"/>
          </p:cNvSpPr>
          <p:nvPr>
            <p:ph type="pic" idx="1"/>
          </p:nvPr>
        </p:nvSpPr>
        <p:spPr>
          <a:xfrm>
            <a:off x="13773917" y="6220102"/>
            <a:ext cx="16402140" cy="30700453"/>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n-GB"/>
              <a:t>Click icon to add picture</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GB"/>
              <a:t>Click to edit Master text styles</a:t>
            </a:r>
          </a:p>
        </p:txBody>
      </p:sp>
      <p:sp>
        <p:nvSpPr>
          <p:cNvPr id="5" name="Date Placeholder 4"/>
          <p:cNvSpPr>
            <a:spLocks noGrp="1"/>
          </p:cNvSpPr>
          <p:nvPr>
            <p:ph type="dt" sz="half" idx="10"/>
          </p:nvPr>
        </p:nvSpPr>
        <p:spPr/>
        <p:txBody>
          <a:bodyPr/>
          <a:lstStyle/>
          <a:p>
            <a:fld id="{9C2C6032-2E99-1A4B-B449-D43C2F625679}" type="datetimeFigureOut">
              <a:rPr lang="en-FI" smtClean="0"/>
              <a:t>01/29/2026</a:t>
            </a:fld>
            <a:endParaRPr lang="en-FI"/>
          </a:p>
        </p:txBody>
      </p:sp>
      <p:sp>
        <p:nvSpPr>
          <p:cNvPr id="6" name="Footer Placeholder 5"/>
          <p:cNvSpPr>
            <a:spLocks noGrp="1"/>
          </p:cNvSpPr>
          <p:nvPr>
            <p:ph type="ftr" sz="quarter" idx="11"/>
          </p:nvPr>
        </p:nvSpPr>
        <p:spPr/>
        <p:txBody>
          <a:bodyPr/>
          <a:lstStyle/>
          <a:p>
            <a:endParaRPr lang="en-FI"/>
          </a:p>
        </p:txBody>
      </p:sp>
      <p:sp>
        <p:nvSpPr>
          <p:cNvPr id="7" name="Slide Number Placeholder 6"/>
          <p:cNvSpPr>
            <a:spLocks noGrp="1"/>
          </p:cNvSpPr>
          <p:nvPr>
            <p:ph type="sldNum" sz="quarter" idx="12"/>
          </p:nvPr>
        </p:nvSpPr>
        <p:spPr/>
        <p:txBody>
          <a:bodyPr/>
          <a:lstStyle/>
          <a:p>
            <a:fld id="{88CAA620-3E62-F245-87F7-7AD980AE6D93}" type="slidenum">
              <a:rPr lang="en-FI" smtClean="0"/>
              <a:t>‹#›</a:t>
            </a:fld>
            <a:endParaRPr lang="en-FI"/>
          </a:p>
        </p:txBody>
      </p:sp>
    </p:spTree>
    <p:extLst>
      <p:ext uri="{BB962C8B-B14F-4D97-AF65-F5344CB8AC3E}">
        <p14:creationId xmlns:p14="http://schemas.microsoft.com/office/powerpoint/2010/main" val="1216722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300044"/>
            <a:ext cx="27944386" cy="8350126"/>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2227451" y="11500170"/>
            <a:ext cx="27944386" cy="2741040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2227451" y="40040601"/>
            <a:ext cx="7289840"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9C2C6032-2E99-1A4B-B449-D43C2F625679}" type="datetimeFigureOut">
              <a:rPr lang="en-FI" smtClean="0"/>
              <a:t>01/29/2026</a:t>
            </a:fld>
            <a:endParaRPr lang="en-FI"/>
          </a:p>
        </p:txBody>
      </p:sp>
      <p:sp>
        <p:nvSpPr>
          <p:cNvPr id="5" name="Footer Placeholder 4"/>
          <p:cNvSpPr>
            <a:spLocks noGrp="1"/>
          </p:cNvSpPr>
          <p:nvPr>
            <p:ph type="ftr" sz="quarter" idx="3"/>
          </p:nvPr>
        </p:nvSpPr>
        <p:spPr>
          <a:xfrm>
            <a:off x="10732264" y="40040601"/>
            <a:ext cx="10934760"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n-FI"/>
          </a:p>
        </p:txBody>
      </p:sp>
      <p:sp>
        <p:nvSpPr>
          <p:cNvPr id="6" name="Slide Number Placeholder 5"/>
          <p:cNvSpPr>
            <a:spLocks noGrp="1"/>
          </p:cNvSpPr>
          <p:nvPr>
            <p:ph type="sldNum" sz="quarter" idx="4"/>
          </p:nvPr>
        </p:nvSpPr>
        <p:spPr>
          <a:xfrm>
            <a:off x="22881997" y="40040601"/>
            <a:ext cx="7289840"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88CAA620-3E62-F245-87F7-7AD980AE6D93}" type="slidenum">
              <a:rPr lang="en-FI" smtClean="0"/>
              <a:t>‹#›</a:t>
            </a:fld>
            <a:endParaRPr lang="en-FI"/>
          </a:p>
        </p:txBody>
      </p:sp>
    </p:spTree>
    <p:extLst>
      <p:ext uri="{BB962C8B-B14F-4D97-AF65-F5344CB8AC3E}">
        <p14:creationId xmlns:p14="http://schemas.microsoft.com/office/powerpoint/2010/main" val="22702180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4.xml"/><Relationship Id="rId3" Type="http://schemas.openxmlformats.org/officeDocument/2006/relationships/image" Target="../media/image1.emf"/><Relationship Id="rId7" Type="http://schemas.openxmlformats.org/officeDocument/2006/relationships/chart" Target="../charts/chart3.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TextBox 129">
            <a:extLst>
              <a:ext uri="{FF2B5EF4-FFF2-40B4-BE49-F238E27FC236}">
                <a16:creationId xmlns:a16="http://schemas.microsoft.com/office/drawing/2014/main" id="{030D03EC-B1A4-0016-6CF7-232185E3C63E}"/>
              </a:ext>
            </a:extLst>
          </p:cNvPr>
          <p:cNvSpPr txBox="1"/>
          <p:nvPr/>
        </p:nvSpPr>
        <p:spPr>
          <a:xfrm>
            <a:off x="12616038" y="35250503"/>
            <a:ext cx="2896120" cy="3652538"/>
          </a:xfrm>
          <a:prstGeom prst="rect">
            <a:avLst/>
          </a:prstGeom>
          <a:solidFill>
            <a:schemeClr val="bg1"/>
          </a:solidFill>
        </p:spPr>
        <p:txBody>
          <a:bodyPr wrap="square" numCol="1" rtlCol="0">
            <a:spAutoFit/>
          </a:bodyPr>
          <a:lstStyle/>
          <a:p>
            <a:pPr marL="457200" indent="-457200">
              <a:lnSpc>
                <a:spcPts val="3460"/>
              </a:lnSpc>
              <a:buClr>
                <a:schemeClr val="accent1">
                  <a:lumMod val="75000"/>
                </a:schemeClr>
              </a:buClr>
              <a:buFont typeface="Wingdings" pitchFamily="2" charset="2"/>
              <a:buChar char="§"/>
            </a:pPr>
            <a:r>
              <a:rPr lang="en-GB" sz="2800" dirty="0">
                <a:solidFill>
                  <a:schemeClr val="tx1">
                    <a:lumMod val="50000"/>
                    <a:lumOff val="50000"/>
                  </a:schemeClr>
                </a:solidFill>
                <a:latin typeface="Arial" panose="020B0604020202020204" pitchFamily="34" charset="0"/>
                <a:cs typeface="Arial" panose="020B0604020202020204" pitchFamily="34" charset="0"/>
              </a:rPr>
              <a:t>Predicted loss of function</a:t>
            </a:r>
            <a:endParaRPr lang="en-FI" sz="2800" dirty="0">
              <a:solidFill>
                <a:schemeClr val="tx1">
                  <a:lumMod val="50000"/>
                  <a:lumOff val="50000"/>
                </a:schemeClr>
              </a:solidFill>
              <a:latin typeface="Arial" panose="020B0604020202020204" pitchFamily="34" charset="0"/>
              <a:cs typeface="Arial" panose="020B0604020202020204" pitchFamily="34" charset="0"/>
            </a:endParaRPr>
          </a:p>
          <a:p>
            <a:pPr marL="457200" indent="-457200">
              <a:lnSpc>
                <a:spcPts val="3460"/>
              </a:lnSpc>
              <a:buClr>
                <a:srgbClr val="FF2F92"/>
              </a:buClr>
              <a:buFont typeface="Wingdings" pitchFamily="2" charset="2"/>
              <a:buChar char="§"/>
            </a:pPr>
            <a:r>
              <a:rPr lang="en-FI" sz="2800" dirty="0">
                <a:solidFill>
                  <a:schemeClr val="tx1">
                    <a:lumMod val="50000"/>
                    <a:lumOff val="50000"/>
                  </a:schemeClr>
                </a:solidFill>
                <a:latin typeface="Arial" panose="020B0604020202020204" pitchFamily="34" charset="0"/>
                <a:cs typeface="Arial" panose="020B0604020202020204" pitchFamily="34" charset="0"/>
              </a:rPr>
              <a:t>Possible comp het</a:t>
            </a:r>
          </a:p>
          <a:p>
            <a:pPr marL="457200" indent="-457200">
              <a:lnSpc>
                <a:spcPts val="3460"/>
              </a:lnSpc>
              <a:buClr>
                <a:srgbClr val="FF8AD8"/>
              </a:buClr>
              <a:buFont typeface="Wingdings" pitchFamily="2" charset="2"/>
              <a:buChar char="§"/>
            </a:pPr>
            <a:r>
              <a:rPr lang="en-FI" sz="2800" dirty="0">
                <a:solidFill>
                  <a:schemeClr val="tx1">
                    <a:lumMod val="50000"/>
                    <a:lumOff val="50000"/>
                  </a:schemeClr>
                </a:solidFill>
                <a:latin typeface="Arial" panose="020B0604020202020204" pitchFamily="34" charset="0"/>
                <a:cs typeface="Arial" panose="020B0604020202020204" pitchFamily="34" charset="0"/>
              </a:rPr>
              <a:t>Homozygous</a:t>
            </a:r>
          </a:p>
          <a:p>
            <a:pPr marL="457200" indent="-457200">
              <a:lnSpc>
                <a:spcPts val="3460"/>
              </a:lnSpc>
              <a:buClr>
                <a:schemeClr val="tx1">
                  <a:lumMod val="65000"/>
                  <a:lumOff val="35000"/>
                </a:schemeClr>
              </a:buClr>
              <a:buFont typeface="Wingdings" pitchFamily="2" charset="2"/>
              <a:buChar char="§"/>
            </a:pPr>
            <a:r>
              <a:rPr lang="en-FI" sz="2800" dirty="0">
                <a:solidFill>
                  <a:schemeClr val="tx1">
                    <a:lumMod val="50000"/>
                    <a:lumOff val="50000"/>
                  </a:schemeClr>
                </a:solidFill>
                <a:latin typeface="Arial" panose="020B0604020202020204" pitchFamily="34" charset="0"/>
                <a:cs typeface="Arial" panose="020B0604020202020204" pitchFamily="34" charset="0"/>
              </a:rPr>
              <a:t>Preliminary gene evidence</a:t>
            </a:r>
          </a:p>
        </p:txBody>
      </p:sp>
      <p:sp>
        <p:nvSpPr>
          <p:cNvPr id="127" name="TextBox 126">
            <a:extLst>
              <a:ext uri="{FF2B5EF4-FFF2-40B4-BE49-F238E27FC236}">
                <a16:creationId xmlns:a16="http://schemas.microsoft.com/office/drawing/2014/main" id="{C6C919BA-E09E-D105-7192-79E2C2DF9F73}"/>
              </a:ext>
            </a:extLst>
          </p:cNvPr>
          <p:cNvSpPr txBox="1"/>
          <p:nvPr/>
        </p:nvSpPr>
        <p:spPr>
          <a:xfrm>
            <a:off x="12471168" y="26837116"/>
            <a:ext cx="3207559" cy="2754857"/>
          </a:xfrm>
          <a:prstGeom prst="rect">
            <a:avLst/>
          </a:prstGeom>
          <a:solidFill>
            <a:schemeClr val="bg1"/>
          </a:solidFill>
        </p:spPr>
        <p:txBody>
          <a:bodyPr wrap="square" numCol="1" rtlCol="0">
            <a:spAutoFit/>
          </a:bodyPr>
          <a:lstStyle/>
          <a:p>
            <a:pPr marL="457200" indent="-457200">
              <a:lnSpc>
                <a:spcPts val="3460"/>
              </a:lnSpc>
              <a:buClr>
                <a:schemeClr val="accent1">
                  <a:lumMod val="75000"/>
                </a:schemeClr>
              </a:buClr>
              <a:buFont typeface="Wingdings" pitchFamily="2" charset="2"/>
              <a:buChar char="§"/>
            </a:pPr>
            <a:r>
              <a:rPr lang="en-GB" sz="2800" dirty="0">
                <a:solidFill>
                  <a:schemeClr val="tx1">
                    <a:lumMod val="50000"/>
                    <a:lumOff val="50000"/>
                  </a:schemeClr>
                </a:solidFill>
                <a:latin typeface="Arial" panose="020B0604020202020204" pitchFamily="34" charset="0"/>
                <a:cs typeface="Arial" panose="020B0604020202020204" pitchFamily="34" charset="0"/>
              </a:rPr>
              <a:t>D</a:t>
            </a:r>
            <a:r>
              <a:rPr lang="en-FI" sz="2800" dirty="0">
                <a:solidFill>
                  <a:schemeClr val="tx1">
                    <a:lumMod val="50000"/>
                    <a:lumOff val="50000"/>
                  </a:schemeClr>
                </a:solidFill>
                <a:latin typeface="Arial" panose="020B0604020202020204" pitchFamily="34" charset="0"/>
                <a:cs typeface="Arial" panose="020B0604020202020204" pitchFamily="34" charset="0"/>
              </a:rPr>
              <a:t>e novo</a:t>
            </a:r>
          </a:p>
          <a:p>
            <a:pPr marL="457200" indent="-457200">
              <a:lnSpc>
                <a:spcPts val="3460"/>
              </a:lnSpc>
              <a:buClr>
                <a:srgbClr val="FF2F92"/>
              </a:buClr>
              <a:buFont typeface="Wingdings" pitchFamily="2" charset="2"/>
              <a:buChar char="§"/>
            </a:pPr>
            <a:r>
              <a:rPr lang="en-FI" sz="2800" dirty="0">
                <a:solidFill>
                  <a:schemeClr val="tx1">
                    <a:lumMod val="50000"/>
                    <a:lumOff val="50000"/>
                  </a:schemeClr>
                </a:solidFill>
                <a:latin typeface="Arial" panose="020B0604020202020204" pitchFamily="34" charset="0"/>
                <a:cs typeface="Arial" panose="020B0604020202020204" pitchFamily="34" charset="0"/>
              </a:rPr>
              <a:t>Comp het</a:t>
            </a:r>
          </a:p>
          <a:p>
            <a:pPr marL="457200" indent="-457200">
              <a:lnSpc>
                <a:spcPts val="3460"/>
              </a:lnSpc>
              <a:buClr>
                <a:srgbClr val="FF85FF"/>
              </a:buClr>
              <a:buFont typeface="Wingdings" pitchFamily="2" charset="2"/>
              <a:buChar char="§"/>
            </a:pPr>
            <a:r>
              <a:rPr lang="en-FI" sz="2800" dirty="0">
                <a:solidFill>
                  <a:schemeClr val="tx1">
                    <a:lumMod val="50000"/>
                    <a:lumOff val="50000"/>
                  </a:schemeClr>
                </a:solidFill>
                <a:latin typeface="Arial" panose="020B0604020202020204" pitchFamily="34" charset="0"/>
                <a:cs typeface="Arial" panose="020B0604020202020204" pitchFamily="34" charset="0"/>
              </a:rPr>
              <a:t>Homozygous</a:t>
            </a:r>
          </a:p>
          <a:p>
            <a:pPr marL="457200" indent="-457200">
              <a:lnSpc>
                <a:spcPts val="3460"/>
              </a:lnSpc>
              <a:buClr>
                <a:schemeClr val="tx1">
                  <a:lumMod val="65000"/>
                  <a:lumOff val="35000"/>
                </a:schemeClr>
              </a:buClr>
              <a:buFont typeface="Wingdings" pitchFamily="2" charset="2"/>
              <a:buChar char="§"/>
            </a:pPr>
            <a:r>
              <a:rPr lang="en-FI" sz="2800" dirty="0">
                <a:solidFill>
                  <a:schemeClr val="tx1">
                    <a:lumMod val="50000"/>
                    <a:lumOff val="50000"/>
                  </a:schemeClr>
                </a:solidFill>
                <a:latin typeface="Arial" panose="020B0604020202020204" pitchFamily="34" charset="0"/>
                <a:cs typeface="Arial" panose="020B0604020202020204" pitchFamily="34" charset="0"/>
              </a:rPr>
              <a:t>Inheritance uneternined</a:t>
            </a:r>
          </a:p>
          <a:p>
            <a:pPr marL="457200" indent="-457200">
              <a:lnSpc>
                <a:spcPts val="3460"/>
              </a:lnSpc>
              <a:buClr>
                <a:schemeClr val="bg2">
                  <a:lumMod val="75000"/>
                </a:schemeClr>
              </a:buClr>
              <a:buFont typeface="Wingdings" pitchFamily="2" charset="2"/>
              <a:buChar char="§"/>
            </a:pPr>
            <a:r>
              <a:rPr lang="en-FI" sz="2800" dirty="0">
                <a:solidFill>
                  <a:schemeClr val="tx1">
                    <a:lumMod val="50000"/>
                    <a:lumOff val="50000"/>
                  </a:schemeClr>
                </a:solidFill>
                <a:latin typeface="Arial" panose="020B0604020202020204" pitchFamily="34" charset="0"/>
                <a:cs typeface="Arial" panose="020B0604020202020204" pitchFamily="34" charset="0"/>
              </a:rPr>
              <a:t>Mosaic</a:t>
            </a:r>
          </a:p>
        </p:txBody>
      </p:sp>
      <p:sp>
        <p:nvSpPr>
          <p:cNvPr id="129" name="TextBox 128">
            <a:extLst>
              <a:ext uri="{FF2B5EF4-FFF2-40B4-BE49-F238E27FC236}">
                <a16:creationId xmlns:a16="http://schemas.microsoft.com/office/drawing/2014/main" id="{82268D03-5CFB-7D08-008D-825410591075}"/>
              </a:ext>
            </a:extLst>
          </p:cNvPr>
          <p:cNvSpPr txBox="1"/>
          <p:nvPr/>
        </p:nvSpPr>
        <p:spPr>
          <a:xfrm>
            <a:off x="5351100" y="35046838"/>
            <a:ext cx="2896120" cy="1857175"/>
          </a:xfrm>
          <a:prstGeom prst="rect">
            <a:avLst/>
          </a:prstGeom>
          <a:solidFill>
            <a:schemeClr val="bg1"/>
          </a:solidFill>
        </p:spPr>
        <p:txBody>
          <a:bodyPr wrap="square" numCol="1" rtlCol="0">
            <a:spAutoFit/>
          </a:bodyPr>
          <a:lstStyle/>
          <a:p>
            <a:pPr marL="457200" indent="-457200">
              <a:lnSpc>
                <a:spcPts val="3460"/>
              </a:lnSpc>
              <a:buClr>
                <a:schemeClr val="accent1">
                  <a:lumMod val="75000"/>
                </a:schemeClr>
              </a:buClr>
              <a:buFont typeface="Wingdings" pitchFamily="2" charset="2"/>
              <a:buChar char="§"/>
            </a:pPr>
            <a:r>
              <a:rPr lang="en-GB" sz="2800" dirty="0">
                <a:solidFill>
                  <a:schemeClr val="tx1">
                    <a:lumMod val="50000"/>
                    <a:lumOff val="50000"/>
                  </a:schemeClr>
                </a:solidFill>
                <a:latin typeface="Arial" panose="020B0604020202020204" pitchFamily="34" charset="0"/>
                <a:cs typeface="Arial" panose="020B0604020202020204" pitchFamily="34" charset="0"/>
              </a:rPr>
              <a:t>Nonsense</a:t>
            </a:r>
            <a:endParaRPr lang="en-FI" sz="2800" dirty="0">
              <a:solidFill>
                <a:schemeClr val="tx1">
                  <a:lumMod val="50000"/>
                  <a:lumOff val="50000"/>
                </a:schemeClr>
              </a:solidFill>
              <a:latin typeface="Arial" panose="020B0604020202020204" pitchFamily="34" charset="0"/>
              <a:cs typeface="Arial" panose="020B0604020202020204" pitchFamily="34" charset="0"/>
            </a:endParaRPr>
          </a:p>
          <a:p>
            <a:pPr marL="457200" indent="-457200">
              <a:lnSpc>
                <a:spcPts val="3460"/>
              </a:lnSpc>
              <a:buClr>
                <a:srgbClr val="FF2F92"/>
              </a:buClr>
              <a:buFont typeface="Wingdings" pitchFamily="2" charset="2"/>
              <a:buChar char="§"/>
            </a:pPr>
            <a:r>
              <a:rPr lang="en-FI" sz="2800" dirty="0">
                <a:solidFill>
                  <a:schemeClr val="tx1">
                    <a:lumMod val="50000"/>
                    <a:lumOff val="50000"/>
                  </a:schemeClr>
                </a:solidFill>
                <a:latin typeface="Arial" panose="020B0604020202020204" pitchFamily="34" charset="0"/>
                <a:cs typeface="Arial" panose="020B0604020202020204" pitchFamily="34" charset="0"/>
              </a:rPr>
              <a:t>Frameshift</a:t>
            </a:r>
          </a:p>
          <a:p>
            <a:pPr marL="457200" indent="-457200">
              <a:lnSpc>
                <a:spcPts val="3460"/>
              </a:lnSpc>
              <a:buClr>
                <a:srgbClr val="FF8AD8"/>
              </a:buClr>
              <a:buFont typeface="Wingdings" pitchFamily="2" charset="2"/>
              <a:buChar char="§"/>
            </a:pPr>
            <a:r>
              <a:rPr lang="en-FI" sz="2800" dirty="0">
                <a:solidFill>
                  <a:schemeClr val="tx1">
                    <a:lumMod val="50000"/>
                    <a:lumOff val="50000"/>
                  </a:schemeClr>
                </a:solidFill>
                <a:latin typeface="Arial" panose="020B0604020202020204" pitchFamily="34" charset="0"/>
                <a:cs typeface="Arial" panose="020B0604020202020204" pitchFamily="34" charset="0"/>
              </a:rPr>
              <a:t>Splice site</a:t>
            </a:r>
          </a:p>
          <a:p>
            <a:pPr marL="457200" indent="-457200">
              <a:lnSpc>
                <a:spcPts val="3460"/>
              </a:lnSpc>
              <a:buClr>
                <a:schemeClr val="tx1">
                  <a:lumMod val="65000"/>
                  <a:lumOff val="35000"/>
                </a:schemeClr>
              </a:buClr>
              <a:buFont typeface="Wingdings" pitchFamily="2" charset="2"/>
              <a:buChar char="§"/>
            </a:pPr>
            <a:r>
              <a:rPr lang="en-FI" sz="2800" dirty="0">
                <a:solidFill>
                  <a:schemeClr val="tx1">
                    <a:lumMod val="50000"/>
                    <a:lumOff val="50000"/>
                  </a:schemeClr>
                </a:solidFill>
                <a:latin typeface="Arial" panose="020B0604020202020204" pitchFamily="34" charset="0"/>
                <a:cs typeface="Arial" panose="020B0604020202020204" pitchFamily="34" charset="0"/>
              </a:rPr>
              <a:t>Missense</a:t>
            </a:r>
          </a:p>
        </p:txBody>
      </p:sp>
      <p:sp>
        <p:nvSpPr>
          <p:cNvPr id="128" name="TextBox 127">
            <a:extLst>
              <a:ext uri="{FF2B5EF4-FFF2-40B4-BE49-F238E27FC236}">
                <a16:creationId xmlns:a16="http://schemas.microsoft.com/office/drawing/2014/main" id="{C542E131-92D4-FDCA-03C0-78AFB84C5E77}"/>
              </a:ext>
            </a:extLst>
          </p:cNvPr>
          <p:cNvSpPr txBox="1"/>
          <p:nvPr/>
        </p:nvSpPr>
        <p:spPr>
          <a:xfrm>
            <a:off x="5174250" y="27093098"/>
            <a:ext cx="2896120" cy="2306016"/>
          </a:xfrm>
          <a:prstGeom prst="rect">
            <a:avLst/>
          </a:prstGeom>
          <a:solidFill>
            <a:schemeClr val="bg1"/>
          </a:solidFill>
        </p:spPr>
        <p:txBody>
          <a:bodyPr wrap="square" numCol="1" rtlCol="0">
            <a:spAutoFit/>
          </a:bodyPr>
          <a:lstStyle/>
          <a:p>
            <a:pPr marL="457200" indent="-457200">
              <a:lnSpc>
                <a:spcPts val="3460"/>
              </a:lnSpc>
              <a:buClr>
                <a:schemeClr val="accent1">
                  <a:lumMod val="75000"/>
                </a:schemeClr>
              </a:buClr>
              <a:buFont typeface="Wingdings" pitchFamily="2" charset="2"/>
              <a:buChar char="§"/>
            </a:pPr>
            <a:r>
              <a:rPr lang="en-GB" sz="2800" dirty="0">
                <a:solidFill>
                  <a:schemeClr val="tx1">
                    <a:lumMod val="50000"/>
                    <a:lumOff val="50000"/>
                  </a:schemeClr>
                </a:solidFill>
                <a:latin typeface="Arial" panose="020B0604020202020204" pitchFamily="34" charset="0"/>
                <a:cs typeface="Arial" panose="020B0604020202020204" pitchFamily="34" charset="0"/>
              </a:rPr>
              <a:t>Nonsense</a:t>
            </a:r>
            <a:endParaRPr lang="en-FI" sz="2800" dirty="0">
              <a:solidFill>
                <a:schemeClr val="tx1">
                  <a:lumMod val="50000"/>
                  <a:lumOff val="50000"/>
                </a:schemeClr>
              </a:solidFill>
              <a:latin typeface="Arial" panose="020B0604020202020204" pitchFamily="34" charset="0"/>
              <a:cs typeface="Arial" panose="020B0604020202020204" pitchFamily="34" charset="0"/>
            </a:endParaRPr>
          </a:p>
          <a:p>
            <a:pPr marL="457200" indent="-457200">
              <a:lnSpc>
                <a:spcPts val="3460"/>
              </a:lnSpc>
              <a:buClr>
                <a:srgbClr val="FF2F92"/>
              </a:buClr>
              <a:buFont typeface="Wingdings" pitchFamily="2" charset="2"/>
              <a:buChar char="§"/>
            </a:pPr>
            <a:r>
              <a:rPr lang="en-FI" sz="2800" dirty="0">
                <a:solidFill>
                  <a:schemeClr val="tx1">
                    <a:lumMod val="50000"/>
                    <a:lumOff val="50000"/>
                  </a:schemeClr>
                </a:solidFill>
                <a:latin typeface="Arial" panose="020B0604020202020204" pitchFamily="34" charset="0"/>
                <a:cs typeface="Arial" panose="020B0604020202020204" pitchFamily="34" charset="0"/>
              </a:rPr>
              <a:t>Frameshift</a:t>
            </a:r>
          </a:p>
          <a:p>
            <a:pPr marL="457200" indent="-457200">
              <a:lnSpc>
                <a:spcPts val="3460"/>
              </a:lnSpc>
              <a:buClr>
                <a:srgbClr val="FF8AD8"/>
              </a:buClr>
              <a:buFont typeface="Wingdings" pitchFamily="2" charset="2"/>
              <a:buChar char="§"/>
            </a:pPr>
            <a:r>
              <a:rPr lang="en-FI" sz="2800" dirty="0">
                <a:solidFill>
                  <a:schemeClr val="tx1">
                    <a:lumMod val="50000"/>
                    <a:lumOff val="50000"/>
                  </a:schemeClr>
                </a:solidFill>
                <a:latin typeface="Arial" panose="020B0604020202020204" pitchFamily="34" charset="0"/>
                <a:cs typeface="Arial" panose="020B0604020202020204" pitchFamily="34" charset="0"/>
              </a:rPr>
              <a:t>Splice site</a:t>
            </a:r>
          </a:p>
          <a:p>
            <a:pPr marL="457200" indent="-457200">
              <a:lnSpc>
                <a:spcPts val="3460"/>
              </a:lnSpc>
              <a:buClr>
                <a:schemeClr val="tx1">
                  <a:lumMod val="65000"/>
                  <a:lumOff val="35000"/>
                </a:schemeClr>
              </a:buClr>
              <a:buFont typeface="Wingdings" pitchFamily="2" charset="2"/>
              <a:buChar char="§"/>
            </a:pPr>
            <a:r>
              <a:rPr lang="en-FI" sz="2800" dirty="0">
                <a:solidFill>
                  <a:schemeClr val="tx1">
                    <a:lumMod val="50000"/>
                    <a:lumOff val="50000"/>
                  </a:schemeClr>
                </a:solidFill>
                <a:latin typeface="Arial" panose="020B0604020202020204" pitchFamily="34" charset="0"/>
                <a:cs typeface="Arial" panose="020B0604020202020204" pitchFamily="34" charset="0"/>
              </a:rPr>
              <a:t>Missense</a:t>
            </a:r>
          </a:p>
          <a:p>
            <a:pPr marL="457200" indent="-457200">
              <a:lnSpc>
                <a:spcPts val="3460"/>
              </a:lnSpc>
              <a:buClr>
                <a:schemeClr val="bg2">
                  <a:lumMod val="75000"/>
                </a:schemeClr>
              </a:buClr>
              <a:buFont typeface="Wingdings" pitchFamily="2" charset="2"/>
              <a:buChar char="§"/>
            </a:pPr>
            <a:r>
              <a:rPr lang="en-FI" sz="2800" dirty="0">
                <a:solidFill>
                  <a:schemeClr val="tx1">
                    <a:lumMod val="50000"/>
                    <a:lumOff val="50000"/>
                  </a:schemeClr>
                </a:solidFill>
                <a:latin typeface="Arial" panose="020B0604020202020204" pitchFamily="34" charset="0"/>
                <a:cs typeface="Arial" panose="020B0604020202020204" pitchFamily="34" charset="0"/>
              </a:rPr>
              <a:t>In-frame</a:t>
            </a:r>
          </a:p>
        </p:txBody>
      </p:sp>
      <p:sp>
        <p:nvSpPr>
          <p:cNvPr id="50" name="Rectangle 49">
            <a:extLst>
              <a:ext uri="{FF2B5EF4-FFF2-40B4-BE49-F238E27FC236}">
                <a16:creationId xmlns:a16="http://schemas.microsoft.com/office/drawing/2014/main" id="{025EC530-351F-D3D6-A4C7-B4545E0D2B3D}"/>
              </a:ext>
            </a:extLst>
          </p:cNvPr>
          <p:cNvSpPr/>
          <p:nvPr/>
        </p:nvSpPr>
        <p:spPr>
          <a:xfrm>
            <a:off x="-1" y="-46299"/>
            <a:ext cx="32399287" cy="5409298"/>
          </a:xfrm>
          <a:prstGeom prst="rect">
            <a:avLst/>
          </a:prstGeom>
          <a:solidFill>
            <a:srgbClr val="A69B9A">
              <a:lumMod val="20000"/>
              <a:lumOff val="80000"/>
            </a:srgbClr>
          </a:solidFill>
          <a:ln w="12700" cap="flat" cmpd="sng" algn="ctr">
            <a:noFill/>
            <a:prstDash val="solid"/>
            <a:miter lim="800000"/>
          </a:ln>
          <a:effectLst/>
        </p:spPr>
        <p:txBody>
          <a:bodyPr rtlCol="0" anchor="ctr"/>
          <a:lstStyle/>
          <a:p>
            <a:pPr marL="0" marR="0" lvl="0" indent="0" algn="ctr" defTabSz="3859649" eaLnBrk="1" fontAlgn="auto" latinLnBrk="0" hangingPunct="1">
              <a:lnSpc>
                <a:spcPct val="100000"/>
              </a:lnSpc>
              <a:spcBef>
                <a:spcPts val="0"/>
              </a:spcBef>
              <a:spcAft>
                <a:spcPts val="0"/>
              </a:spcAft>
              <a:buClrTx/>
              <a:buSzTx/>
              <a:buFontTx/>
              <a:buNone/>
              <a:tabLst/>
              <a:defRPr/>
            </a:pPr>
            <a:endParaRPr kumimoji="0" lang="en-US" sz="8057" b="0" i="0" u="none" strike="noStrike" kern="0" cap="none" spc="0" normalizeH="0" baseline="0" noProof="0">
              <a:ln>
                <a:noFill/>
              </a:ln>
              <a:solidFill>
                <a:srgbClr val="FFFFFF"/>
              </a:solidFill>
              <a:effectLst/>
              <a:uLnTx/>
              <a:uFillTx/>
              <a:latin typeface="Arial" panose="020B0604020202020204"/>
              <a:ea typeface="+mn-ea"/>
              <a:cs typeface="+mn-cs"/>
            </a:endParaRPr>
          </a:p>
        </p:txBody>
      </p:sp>
      <p:sp>
        <p:nvSpPr>
          <p:cNvPr id="51" name="Rectangle 50">
            <a:extLst>
              <a:ext uri="{FF2B5EF4-FFF2-40B4-BE49-F238E27FC236}">
                <a16:creationId xmlns:a16="http://schemas.microsoft.com/office/drawing/2014/main" id="{293CA751-F0E6-5CDE-0773-9CDAB19C1963}"/>
              </a:ext>
            </a:extLst>
          </p:cNvPr>
          <p:cNvSpPr/>
          <p:nvPr/>
        </p:nvSpPr>
        <p:spPr>
          <a:xfrm>
            <a:off x="15557621" y="34987165"/>
            <a:ext cx="16510837" cy="8151819"/>
          </a:xfrm>
          <a:prstGeom prst="rect">
            <a:avLst/>
          </a:prstGeom>
          <a:solidFill>
            <a:srgbClr val="A69B9A">
              <a:lumMod val="20000"/>
              <a:lumOff val="80000"/>
            </a:srgbClr>
          </a:solidFill>
          <a:ln w="12700" cap="flat" cmpd="sng" algn="ctr">
            <a:noFill/>
            <a:prstDash val="solid"/>
            <a:miter lim="800000"/>
          </a:ln>
          <a:effectLst/>
        </p:spPr>
        <p:txBody>
          <a:bodyPr rtlCol="0" anchor="ctr"/>
          <a:lstStyle/>
          <a:p>
            <a:pPr lvl="0" defTabSz="3859649"/>
            <a:endParaRPr lang="en-US" sz="2800" b="1" dirty="0">
              <a:solidFill>
                <a:prstClr val="black">
                  <a:lumMod val="65000"/>
                  <a:lumOff val="35000"/>
                </a:prstClr>
              </a:solidFill>
              <a:latin typeface="Arial" charset="0"/>
              <a:ea typeface="Arial" charset="0"/>
              <a:cs typeface="Arial" charset="0"/>
            </a:endParaRPr>
          </a:p>
          <a:p>
            <a:pPr lvl="0" defTabSz="3859649"/>
            <a:endParaRPr lang="en-US" sz="2800" b="1" dirty="0">
              <a:solidFill>
                <a:prstClr val="black">
                  <a:lumMod val="65000"/>
                  <a:lumOff val="35000"/>
                </a:prstClr>
              </a:solidFill>
              <a:latin typeface="Arial" charset="0"/>
              <a:ea typeface="Arial" charset="0"/>
              <a:cs typeface="Arial" charset="0"/>
            </a:endParaRPr>
          </a:p>
          <a:p>
            <a:pPr lvl="0" defTabSz="3859649"/>
            <a:endParaRPr lang="en-US" sz="2800" b="1" dirty="0">
              <a:solidFill>
                <a:prstClr val="black">
                  <a:lumMod val="65000"/>
                  <a:lumOff val="35000"/>
                </a:prstClr>
              </a:solidFill>
              <a:latin typeface="Arial" charset="0"/>
              <a:ea typeface="Arial" charset="0"/>
              <a:cs typeface="Arial" charset="0"/>
            </a:endParaRPr>
          </a:p>
          <a:p>
            <a:pPr lvl="0" defTabSz="3859649"/>
            <a:endParaRPr lang="en-US" sz="2800" b="1" dirty="0">
              <a:solidFill>
                <a:prstClr val="black">
                  <a:lumMod val="65000"/>
                  <a:lumOff val="35000"/>
                </a:prstClr>
              </a:solidFill>
              <a:latin typeface="Arial" charset="0"/>
              <a:ea typeface="Arial" charset="0"/>
              <a:cs typeface="Arial" charset="0"/>
            </a:endParaRPr>
          </a:p>
          <a:p>
            <a:pPr lvl="0" defTabSz="3859649"/>
            <a:endParaRPr lang="en-US" sz="2600" b="1" dirty="0">
              <a:solidFill>
                <a:prstClr val="black">
                  <a:lumMod val="65000"/>
                  <a:lumOff val="35000"/>
                </a:prstClr>
              </a:solidFill>
              <a:latin typeface="Arial" charset="0"/>
              <a:ea typeface="Arial" charset="0"/>
              <a:cs typeface="Arial" charset="0"/>
            </a:endParaRPr>
          </a:p>
          <a:p>
            <a:pPr marL="422275"/>
            <a:r>
              <a:rPr lang="en-US" sz="2800" b="1" dirty="0">
                <a:solidFill>
                  <a:schemeClr val="tx1">
                    <a:lumMod val="50000"/>
                    <a:lumOff val="50000"/>
                  </a:schemeClr>
                </a:solidFill>
                <a:latin typeface="Arial" charset="0"/>
                <a:ea typeface="Arial" charset="0"/>
                <a:cs typeface="Arial" charset="0"/>
              </a:rPr>
              <a:t>References:</a:t>
            </a:r>
          </a:p>
          <a:p>
            <a:pPr marL="422275">
              <a:lnSpc>
                <a:spcPct val="90000"/>
              </a:lnSpc>
              <a:buFontTx/>
              <a:buAutoNum type="arabicPeriod"/>
            </a:pPr>
            <a:endParaRPr lang="en-US" sz="2600" b="1" dirty="0">
              <a:solidFill>
                <a:schemeClr val="tx1">
                  <a:lumMod val="50000"/>
                  <a:lumOff val="50000"/>
                </a:schemeClr>
              </a:solidFill>
              <a:latin typeface="Arial" charset="0"/>
              <a:ea typeface="Arial" charset="0"/>
              <a:cs typeface="Arial" charset="0"/>
            </a:endParaRPr>
          </a:p>
          <a:p>
            <a:pPr marL="422275">
              <a:lnSpc>
                <a:spcPct val="90000"/>
              </a:lnSpc>
              <a:buFontTx/>
              <a:buAutoNum type="arabicPeriod"/>
            </a:pPr>
            <a:r>
              <a:rPr lang="en-US" sz="2600" b="1" dirty="0">
                <a:solidFill>
                  <a:schemeClr val="tx1">
                    <a:lumMod val="50000"/>
                    <a:lumOff val="50000"/>
                  </a:schemeClr>
                </a:solidFill>
                <a:latin typeface="Arial" charset="0"/>
                <a:ea typeface="Arial" charset="0"/>
                <a:cs typeface="Arial" charset="0"/>
              </a:rPr>
              <a:t> </a:t>
            </a:r>
            <a:r>
              <a:rPr lang="en-US" sz="2600" b="1" dirty="0" err="1">
                <a:solidFill>
                  <a:schemeClr val="tx1">
                    <a:lumMod val="50000"/>
                    <a:lumOff val="50000"/>
                  </a:schemeClr>
                </a:solidFill>
                <a:latin typeface="Arial" charset="0"/>
                <a:ea typeface="Arial" charset="0"/>
                <a:cs typeface="Arial" charset="0"/>
              </a:rPr>
              <a:t>Hiraide</a:t>
            </a:r>
            <a:r>
              <a:rPr lang="en-US" sz="2600" b="1" dirty="0">
                <a:solidFill>
                  <a:schemeClr val="tx1">
                    <a:lumMod val="50000"/>
                    <a:lumOff val="50000"/>
                  </a:schemeClr>
                </a:solidFill>
                <a:latin typeface="Arial" charset="0"/>
                <a:ea typeface="Arial" charset="0"/>
                <a:cs typeface="Arial" charset="0"/>
              </a:rPr>
              <a:t> </a:t>
            </a:r>
            <a:r>
              <a:rPr lang="en-US" sz="2600" b="1" i="1" dirty="0">
                <a:solidFill>
                  <a:schemeClr val="tx1">
                    <a:lumMod val="50000"/>
                    <a:lumOff val="50000"/>
                  </a:schemeClr>
                </a:solidFill>
                <a:latin typeface="Arial" charset="0"/>
                <a:ea typeface="Arial" charset="0"/>
                <a:cs typeface="Arial" charset="0"/>
              </a:rPr>
              <a:t>et al. </a:t>
            </a:r>
            <a:r>
              <a:rPr lang="en-US" sz="2600" b="1" dirty="0">
                <a:solidFill>
                  <a:schemeClr val="tx1">
                    <a:lumMod val="50000"/>
                    <a:lumOff val="50000"/>
                  </a:schemeClr>
                </a:solidFill>
                <a:latin typeface="Arial" charset="0"/>
                <a:ea typeface="Arial" charset="0"/>
                <a:cs typeface="Arial" charset="0"/>
              </a:rPr>
              <a:t>(2021) Global developmental delay, systemic dysmorphism and epilepsy in a patient with a de novo U2AF2 variant. J Hum Genet (12):1185-1187</a:t>
            </a:r>
          </a:p>
          <a:p>
            <a:pPr marL="422275">
              <a:lnSpc>
                <a:spcPct val="90000"/>
              </a:lnSpc>
              <a:buFontTx/>
              <a:buAutoNum type="arabicPeriod"/>
            </a:pPr>
            <a:r>
              <a:rPr lang="en-US" sz="2600" b="1" dirty="0">
                <a:solidFill>
                  <a:schemeClr val="tx1">
                    <a:lumMod val="50000"/>
                    <a:lumOff val="50000"/>
                  </a:schemeClr>
                </a:solidFill>
                <a:latin typeface="Arial" charset="0"/>
                <a:ea typeface="Arial" charset="0"/>
                <a:cs typeface="Arial" charset="0"/>
              </a:rPr>
              <a:t> Bryant </a:t>
            </a:r>
            <a:r>
              <a:rPr lang="en-US" sz="2600" b="1" i="1" dirty="0">
                <a:solidFill>
                  <a:schemeClr val="tx1">
                    <a:lumMod val="50000"/>
                    <a:lumOff val="50000"/>
                  </a:schemeClr>
                </a:solidFill>
                <a:latin typeface="Arial" charset="0"/>
                <a:ea typeface="Arial" charset="0"/>
                <a:cs typeface="Arial" charset="0"/>
              </a:rPr>
              <a:t>et al. </a:t>
            </a:r>
            <a:r>
              <a:rPr lang="en-US" sz="2600" b="1" dirty="0">
                <a:solidFill>
                  <a:schemeClr val="tx1">
                    <a:lumMod val="50000"/>
                    <a:lumOff val="50000"/>
                  </a:schemeClr>
                </a:solidFill>
                <a:latin typeface="Arial" charset="0"/>
                <a:ea typeface="Arial" charset="0"/>
                <a:cs typeface="Arial" charset="0"/>
              </a:rPr>
              <a:t>(2020) Histone H3.3 beyond cancer: Germline mutations in Histone 3 Family 3A and 3B cause a previously unidentified neurodegenerative disorder in 46 patients. Sci Adv. 6(49)</a:t>
            </a:r>
          </a:p>
          <a:p>
            <a:pPr marL="422275">
              <a:lnSpc>
                <a:spcPct val="90000"/>
              </a:lnSpc>
              <a:buAutoNum type="arabicPeriod"/>
            </a:pPr>
            <a:r>
              <a:rPr lang="en-US" sz="2600" b="1" dirty="0">
                <a:solidFill>
                  <a:schemeClr val="tx1">
                    <a:lumMod val="50000"/>
                    <a:lumOff val="50000"/>
                  </a:schemeClr>
                </a:solidFill>
                <a:latin typeface="Arial" charset="0"/>
                <a:ea typeface="Arial" charset="0"/>
                <a:cs typeface="Arial" charset="0"/>
              </a:rPr>
              <a:t> </a:t>
            </a:r>
            <a:r>
              <a:rPr lang="en-US" sz="2600" b="1" dirty="0" err="1">
                <a:solidFill>
                  <a:schemeClr val="tx1">
                    <a:lumMod val="50000"/>
                    <a:lumOff val="50000"/>
                  </a:schemeClr>
                </a:solidFill>
                <a:latin typeface="Arial" charset="0"/>
                <a:ea typeface="Arial" charset="0"/>
                <a:cs typeface="Arial" charset="0"/>
              </a:rPr>
              <a:t>Ashikov</a:t>
            </a:r>
            <a:r>
              <a:rPr lang="en-US" sz="2600" b="1" dirty="0">
                <a:solidFill>
                  <a:schemeClr val="tx1">
                    <a:lumMod val="50000"/>
                    <a:lumOff val="50000"/>
                  </a:schemeClr>
                </a:solidFill>
                <a:latin typeface="Arial" charset="0"/>
                <a:ea typeface="Arial" charset="0"/>
                <a:cs typeface="Arial" charset="0"/>
              </a:rPr>
              <a:t> </a:t>
            </a:r>
            <a:r>
              <a:rPr lang="en-US" sz="2600" b="1" i="1" dirty="0">
                <a:solidFill>
                  <a:schemeClr val="tx1">
                    <a:lumMod val="50000"/>
                    <a:lumOff val="50000"/>
                  </a:schemeClr>
                </a:solidFill>
                <a:latin typeface="Arial" charset="0"/>
                <a:ea typeface="Arial" charset="0"/>
                <a:cs typeface="Arial" charset="0"/>
              </a:rPr>
              <a:t>et al. </a:t>
            </a:r>
            <a:r>
              <a:rPr lang="en-US" sz="2600" b="1" dirty="0">
                <a:solidFill>
                  <a:schemeClr val="tx1">
                    <a:lumMod val="50000"/>
                    <a:lumOff val="50000"/>
                  </a:schemeClr>
                </a:solidFill>
                <a:latin typeface="Arial" charset="0"/>
                <a:ea typeface="Arial" charset="0"/>
                <a:cs typeface="Arial" charset="0"/>
              </a:rPr>
              <a:t>(2018) Integrating </a:t>
            </a:r>
            <a:r>
              <a:rPr lang="en-US" sz="2600" b="1" dirty="0" err="1">
                <a:solidFill>
                  <a:schemeClr val="tx1">
                    <a:lumMod val="50000"/>
                    <a:lumOff val="50000"/>
                  </a:schemeClr>
                </a:solidFill>
                <a:latin typeface="Arial" charset="0"/>
                <a:ea typeface="Arial" charset="0"/>
                <a:cs typeface="Arial" charset="0"/>
              </a:rPr>
              <a:t>glycomics</a:t>
            </a:r>
            <a:r>
              <a:rPr lang="en-US" sz="2600" b="1" dirty="0">
                <a:solidFill>
                  <a:schemeClr val="tx1">
                    <a:lumMod val="50000"/>
                    <a:lumOff val="50000"/>
                  </a:schemeClr>
                </a:solidFill>
                <a:latin typeface="Arial" charset="0"/>
                <a:ea typeface="Arial" charset="0"/>
                <a:cs typeface="Arial" charset="0"/>
              </a:rPr>
              <a:t> and genomics uncovers SLC10A7 as essential factor for bone mineralization by regulating post-</a:t>
            </a:r>
            <a:r>
              <a:rPr lang="en-US" sz="2600" b="1" dirty="0" err="1">
                <a:solidFill>
                  <a:schemeClr val="tx1">
                    <a:lumMod val="50000"/>
                    <a:lumOff val="50000"/>
                  </a:schemeClr>
                </a:solidFill>
                <a:latin typeface="Arial" charset="0"/>
                <a:ea typeface="Arial" charset="0"/>
                <a:cs typeface="Arial" charset="0"/>
              </a:rPr>
              <a:t>Gogli</a:t>
            </a:r>
            <a:r>
              <a:rPr lang="en-US" sz="2600" b="1" dirty="0">
                <a:solidFill>
                  <a:schemeClr val="tx1">
                    <a:lumMod val="50000"/>
                    <a:lumOff val="50000"/>
                  </a:schemeClr>
                </a:solidFill>
                <a:latin typeface="Arial" charset="0"/>
                <a:ea typeface="Arial" charset="0"/>
                <a:cs typeface="Arial" charset="0"/>
              </a:rPr>
              <a:t> protein transport and glycosylation. Hum Mol Gen 2 7(17): 3029-3045</a:t>
            </a:r>
          </a:p>
          <a:p>
            <a:pPr marL="422275">
              <a:lnSpc>
                <a:spcPct val="90000"/>
              </a:lnSpc>
              <a:buAutoNum type="arabicPeriod"/>
            </a:pPr>
            <a:r>
              <a:rPr lang="en-US" sz="2600" b="1" dirty="0" err="1">
                <a:solidFill>
                  <a:schemeClr val="tx1">
                    <a:lumMod val="50000"/>
                    <a:lumOff val="50000"/>
                  </a:schemeClr>
                </a:solidFill>
                <a:latin typeface="Arial" charset="0"/>
                <a:ea typeface="Arial" charset="0"/>
                <a:cs typeface="Arial" charset="0"/>
              </a:rPr>
              <a:t>Dubail</a:t>
            </a:r>
            <a:r>
              <a:rPr lang="en-US" sz="2600" b="1" dirty="0">
                <a:solidFill>
                  <a:schemeClr val="tx1">
                    <a:lumMod val="50000"/>
                    <a:lumOff val="50000"/>
                  </a:schemeClr>
                </a:solidFill>
                <a:latin typeface="Arial" charset="0"/>
                <a:ea typeface="Arial" charset="0"/>
                <a:cs typeface="Arial" charset="0"/>
              </a:rPr>
              <a:t> </a:t>
            </a:r>
            <a:r>
              <a:rPr lang="en-US" sz="2600" b="1" i="1" dirty="0">
                <a:solidFill>
                  <a:schemeClr val="tx1">
                    <a:lumMod val="50000"/>
                    <a:lumOff val="50000"/>
                  </a:schemeClr>
                </a:solidFill>
                <a:latin typeface="Arial" charset="0"/>
                <a:ea typeface="Arial" charset="0"/>
                <a:cs typeface="Arial" charset="0"/>
              </a:rPr>
              <a:t>et al. </a:t>
            </a:r>
            <a:r>
              <a:rPr lang="en-US" sz="2600" b="1" dirty="0">
                <a:solidFill>
                  <a:schemeClr val="tx1">
                    <a:lumMod val="50000"/>
                    <a:lumOff val="50000"/>
                  </a:schemeClr>
                </a:solidFill>
                <a:latin typeface="Arial" charset="0"/>
                <a:ea typeface="Arial" charset="0"/>
                <a:cs typeface="Arial" charset="0"/>
              </a:rPr>
              <a:t>(2018) SLC10A7 mutations cause a skeletal dysplasia with amelogenesis imperfecta mediated by GAG biosynthesis defects. Nat </a:t>
            </a:r>
            <a:r>
              <a:rPr lang="en-US" sz="2600" b="1" dirty="0" err="1">
                <a:solidFill>
                  <a:schemeClr val="tx1">
                    <a:lumMod val="50000"/>
                    <a:lumOff val="50000"/>
                  </a:schemeClr>
                </a:solidFill>
                <a:latin typeface="Arial" charset="0"/>
                <a:ea typeface="Arial" charset="0"/>
                <a:cs typeface="Arial" charset="0"/>
              </a:rPr>
              <a:t>Commun</a:t>
            </a:r>
            <a:r>
              <a:rPr lang="en-US" sz="2600" b="1" dirty="0">
                <a:solidFill>
                  <a:schemeClr val="tx1">
                    <a:lumMod val="50000"/>
                    <a:lumOff val="50000"/>
                  </a:schemeClr>
                </a:solidFill>
                <a:latin typeface="Arial" charset="0"/>
                <a:ea typeface="Arial" charset="0"/>
                <a:cs typeface="Arial" charset="0"/>
              </a:rPr>
              <a:t> 9(1): 3087</a:t>
            </a:r>
          </a:p>
          <a:p>
            <a:pPr marL="422275">
              <a:lnSpc>
                <a:spcPct val="90000"/>
              </a:lnSpc>
              <a:buFontTx/>
              <a:buAutoNum type="arabicPeriod"/>
            </a:pPr>
            <a:r>
              <a:rPr lang="en-US" sz="2600" b="1" dirty="0">
                <a:solidFill>
                  <a:schemeClr val="tx1">
                    <a:lumMod val="50000"/>
                    <a:lumOff val="50000"/>
                  </a:schemeClr>
                </a:solidFill>
                <a:latin typeface="Arial" charset="0"/>
                <a:ea typeface="Arial" charset="0"/>
                <a:cs typeface="Arial" charset="0"/>
              </a:rPr>
              <a:t> Muir </a:t>
            </a:r>
            <a:r>
              <a:rPr lang="en-US" sz="2600" b="1" i="1" dirty="0">
                <a:solidFill>
                  <a:schemeClr val="tx1">
                    <a:lumMod val="50000"/>
                    <a:lumOff val="50000"/>
                  </a:schemeClr>
                </a:solidFill>
                <a:latin typeface="Arial" charset="0"/>
                <a:ea typeface="Arial" charset="0"/>
                <a:cs typeface="Arial" charset="0"/>
              </a:rPr>
              <a:t>et al. </a:t>
            </a:r>
            <a:r>
              <a:rPr lang="en-US" sz="2600" b="1" dirty="0">
                <a:solidFill>
                  <a:schemeClr val="tx1">
                    <a:lumMod val="50000"/>
                    <a:lumOff val="50000"/>
                  </a:schemeClr>
                </a:solidFill>
                <a:latin typeface="Arial" charset="0"/>
                <a:ea typeface="Arial" charset="0"/>
                <a:cs typeface="Arial" charset="0"/>
              </a:rPr>
              <a:t>(2021) Variants in GNAI1 cause a syndrome associated with variable features including developmental delay, seizures, and hypotonia. Genet Med(5):881-887</a:t>
            </a:r>
          </a:p>
        </p:txBody>
      </p:sp>
      <p:sp>
        <p:nvSpPr>
          <p:cNvPr id="52" name="Title 4">
            <a:extLst>
              <a:ext uri="{FF2B5EF4-FFF2-40B4-BE49-F238E27FC236}">
                <a16:creationId xmlns:a16="http://schemas.microsoft.com/office/drawing/2014/main" id="{032BFF2B-A3D7-DD17-346A-0228407419E4}"/>
              </a:ext>
            </a:extLst>
          </p:cNvPr>
          <p:cNvSpPr txBox="1">
            <a:spLocks/>
          </p:cNvSpPr>
          <p:nvPr/>
        </p:nvSpPr>
        <p:spPr>
          <a:xfrm>
            <a:off x="700451" y="-134789"/>
            <a:ext cx="30677993" cy="4975680"/>
          </a:xfrm>
          <a:prstGeom prst="rect">
            <a:avLst/>
          </a:prstGeom>
        </p:spPr>
        <p:txBody>
          <a:bodyPr vert="horz" lIns="91440" tIns="45720" rIns="91440" bIns="45720" rtlCol="0" anchor="t" anchorCtr="0">
            <a:noAutofit/>
          </a:bodyPr>
          <a:lstStyle>
            <a:lvl1pPr algn="l" defTabSz="3016919" rtl="0" eaLnBrk="1" latinLnBrk="0" hangingPunct="1">
              <a:lnSpc>
                <a:spcPct val="110000"/>
              </a:lnSpc>
              <a:spcBef>
                <a:spcPct val="0"/>
              </a:spcBef>
              <a:buNone/>
              <a:defRPr sz="9600" b="1" kern="1200">
                <a:solidFill>
                  <a:schemeClr val="accent1"/>
                </a:solidFill>
                <a:latin typeface="+mj-lt"/>
                <a:ea typeface="+mj-ea"/>
                <a:cs typeface="+mj-cs"/>
              </a:defRPr>
            </a:lvl1pPr>
          </a:lstStyle>
          <a:p>
            <a:r>
              <a:rPr lang="en-CA" sz="7200" dirty="0">
                <a:solidFill>
                  <a:srgbClr val="346C98"/>
                </a:solidFill>
                <a:latin typeface="Arial" panose="020B0604020202020204"/>
              </a:rPr>
              <a:t>Genotype-first analysis is an effective strategy for identifying diagnostic variants in known disease genes and candidate variants in novel genes. </a:t>
            </a:r>
            <a:endParaRPr lang="en-US" sz="7200" dirty="0">
              <a:solidFill>
                <a:srgbClr val="346C98"/>
              </a:solidFill>
              <a:latin typeface="Arial" panose="020B0604020202020204"/>
            </a:endParaRPr>
          </a:p>
        </p:txBody>
      </p:sp>
      <p:pic>
        <p:nvPicPr>
          <p:cNvPr id="53" name="Picture 52">
            <a:extLst>
              <a:ext uri="{FF2B5EF4-FFF2-40B4-BE49-F238E27FC236}">
                <a16:creationId xmlns:a16="http://schemas.microsoft.com/office/drawing/2014/main" id="{68443494-4845-398F-09CE-CD04F3EB0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256377" y="35738672"/>
            <a:ext cx="8229600" cy="1404708"/>
          </a:xfrm>
          <a:prstGeom prst="rect">
            <a:avLst/>
          </a:prstGeom>
          <a:ln>
            <a:noFill/>
          </a:ln>
        </p:spPr>
      </p:pic>
      <p:sp>
        <p:nvSpPr>
          <p:cNvPr id="54" name="Title 4">
            <a:extLst>
              <a:ext uri="{FF2B5EF4-FFF2-40B4-BE49-F238E27FC236}">
                <a16:creationId xmlns:a16="http://schemas.microsoft.com/office/drawing/2014/main" id="{84CD5D9A-A730-B563-FF2C-C2A4E3F84AC0}"/>
              </a:ext>
            </a:extLst>
          </p:cNvPr>
          <p:cNvSpPr txBox="1">
            <a:spLocks/>
          </p:cNvSpPr>
          <p:nvPr/>
        </p:nvSpPr>
        <p:spPr>
          <a:xfrm>
            <a:off x="694273" y="3369340"/>
            <a:ext cx="29017911" cy="1637931"/>
          </a:xfrm>
          <a:prstGeom prst="rect">
            <a:avLst/>
          </a:prstGeom>
        </p:spPr>
        <p:txBody>
          <a:bodyPr vert="horz" lIns="91440" tIns="45720" rIns="91440" bIns="45720" rtlCol="0" anchor="t" anchorCtr="0">
            <a:noAutofit/>
          </a:bodyPr>
          <a:lstStyle>
            <a:lvl1pPr marL="0" marR="0" indent="0" algn="l" defTabSz="3016919" rtl="0" eaLnBrk="1" fontAlgn="auto" latinLnBrk="0" hangingPunct="1">
              <a:lnSpc>
                <a:spcPct val="90000"/>
              </a:lnSpc>
              <a:spcBef>
                <a:spcPct val="0"/>
              </a:spcBef>
              <a:spcAft>
                <a:spcPts val="0"/>
              </a:spcAft>
              <a:buClrTx/>
              <a:buSzTx/>
              <a:buFontTx/>
              <a:buNone/>
              <a:tabLst/>
              <a:defRPr sz="9240" b="1" kern="1200">
                <a:solidFill>
                  <a:schemeClr val="tx1"/>
                </a:solidFill>
                <a:latin typeface="+mj-lt"/>
                <a:ea typeface="+mj-ea"/>
                <a:cs typeface="+mj-cs"/>
              </a:defRPr>
            </a:lvl1pPr>
          </a:lstStyle>
          <a:p>
            <a:pPr>
              <a:lnSpc>
                <a:spcPct val="120000"/>
              </a:lnSpc>
            </a:pPr>
            <a:r>
              <a:rPr lang="en-US" sz="3200" dirty="0" err="1">
                <a:solidFill>
                  <a:srgbClr val="346C98"/>
                </a:solidFill>
                <a:latin typeface="Arial" charset="0"/>
                <a:ea typeface="Arial" charset="0"/>
                <a:cs typeface="Arial" charset="0"/>
              </a:rPr>
              <a:t>Rocío</a:t>
            </a:r>
            <a:r>
              <a:rPr lang="en-US" sz="3200" dirty="0">
                <a:solidFill>
                  <a:srgbClr val="346C98"/>
                </a:solidFill>
                <a:latin typeface="Arial" charset="0"/>
                <a:ea typeface="Arial" charset="0"/>
                <a:cs typeface="Arial" charset="0"/>
              </a:rPr>
              <a:t> Sánchez-Alcudia</a:t>
            </a:r>
            <a:r>
              <a:rPr lang="en-US" sz="3200" baseline="30000" dirty="0">
                <a:solidFill>
                  <a:srgbClr val="346C98"/>
                </a:solidFill>
                <a:latin typeface="Arial" charset="0"/>
                <a:ea typeface="Arial" charset="0"/>
                <a:cs typeface="Arial" charset="0"/>
              </a:rPr>
              <a:t>1</a:t>
            </a:r>
            <a:r>
              <a:rPr lang="en-US" sz="3200" dirty="0">
                <a:solidFill>
                  <a:srgbClr val="346C98"/>
                </a:solidFill>
                <a:latin typeface="Arial" charset="0"/>
                <a:ea typeface="Arial" charset="0"/>
                <a:cs typeface="Arial" charset="0"/>
              </a:rPr>
              <a:t>, </a:t>
            </a:r>
            <a:r>
              <a:rPr lang="en-US" sz="3200" dirty="0" err="1">
                <a:solidFill>
                  <a:srgbClr val="346C98"/>
                </a:solidFill>
                <a:latin typeface="Arial" charset="0"/>
                <a:ea typeface="Arial" charset="0"/>
                <a:cs typeface="Arial" charset="0"/>
              </a:rPr>
              <a:t>Christèle</a:t>
            </a:r>
            <a:r>
              <a:rPr lang="en-US" sz="3200" dirty="0">
                <a:solidFill>
                  <a:srgbClr val="346C98"/>
                </a:solidFill>
                <a:latin typeface="Arial" charset="0"/>
                <a:ea typeface="Arial" charset="0"/>
                <a:cs typeface="Arial" charset="0"/>
              </a:rPr>
              <a:t> du Souich</a:t>
            </a:r>
            <a:r>
              <a:rPr lang="en-US" sz="3200" baseline="30000" dirty="0">
                <a:solidFill>
                  <a:srgbClr val="346C98"/>
                </a:solidFill>
                <a:latin typeface="Arial" charset="0"/>
                <a:ea typeface="Arial" charset="0"/>
                <a:cs typeface="Arial" charset="0"/>
              </a:rPr>
              <a:t>1</a:t>
            </a:r>
            <a:r>
              <a:rPr lang="en-US" sz="3200" dirty="0">
                <a:solidFill>
                  <a:srgbClr val="346C98"/>
                </a:solidFill>
                <a:latin typeface="Arial" charset="0"/>
                <a:ea typeface="Arial" charset="0"/>
                <a:cs typeface="Arial" charset="0"/>
              </a:rPr>
              <a:t>, Kirsty Wells</a:t>
            </a:r>
            <a:r>
              <a:rPr lang="en-US" sz="3200" baseline="30000" dirty="0">
                <a:solidFill>
                  <a:srgbClr val="346C98"/>
                </a:solidFill>
                <a:latin typeface="Arial" charset="0"/>
                <a:ea typeface="Arial" charset="0"/>
                <a:cs typeface="Arial" charset="0"/>
              </a:rPr>
              <a:t>1</a:t>
            </a:r>
            <a:r>
              <a:rPr lang="en-US" sz="3200" dirty="0">
                <a:solidFill>
                  <a:srgbClr val="346C98"/>
                </a:solidFill>
                <a:latin typeface="Arial" charset="0"/>
                <a:ea typeface="Arial" charset="0"/>
                <a:cs typeface="Arial" charset="0"/>
              </a:rPr>
              <a:t>,  Lotta Koskinen</a:t>
            </a:r>
            <a:r>
              <a:rPr lang="en-US" sz="3200" baseline="30000" dirty="0">
                <a:solidFill>
                  <a:srgbClr val="346C98"/>
                </a:solidFill>
                <a:latin typeface="Arial" charset="0"/>
                <a:ea typeface="Arial" charset="0"/>
                <a:cs typeface="Arial" charset="0"/>
              </a:rPr>
              <a:t>1</a:t>
            </a:r>
            <a:r>
              <a:rPr lang="en-US" sz="3200" dirty="0">
                <a:solidFill>
                  <a:srgbClr val="346C98"/>
                </a:solidFill>
                <a:latin typeface="Arial" charset="0"/>
                <a:ea typeface="Arial" charset="0"/>
                <a:cs typeface="Arial" charset="0"/>
              </a:rPr>
              <a:t>, María Calvo del Castillo</a:t>
            </a:r>
            <a:r>
              <a:rPr lang="en-US" sz="3200" baseline="30000" dirty="0">
                <a:solidFill>
                  <a:srgbClr val="346C98"/>
                </a:solidFill>
                <a:latin typeface="Arial" charset="0"/>
                <a:ea typeface="Arial" charset="0"/>
                <a:cs typeface="Arial" charset="0"/>
              </a:rPr>
              <a:t>1</a:t>
            </a:r>
            <a:r>
              <a:rPr lang="en-US" sz="3200" dirty="0">
                <a:solidFill>
                  <a:srgbClr val="346C98"/>
                </a:solidFill>
                <a:latin typeface="Arial" charset="0"/>
                <a:ea typeface="Arial" charset="0"/>
                <a:cs typeface="Arial" charset="0"/>
              </a:rPr>
              <a:t>, Raquel Perez-Carro</a:t>
            </a:r>
            <a:r>
              <a:rPr lang="en-US" sz="3200" baseline="30000" dirty="0">
                <a:solidFill>
                  <a:srgbClr val="346C98"/>
                </a:solidFill>
                <a:latin typeface="Arial" charset="0"/>
                <a:ea typeface="Arial" charset="0"/>
                <a:cs typeface="Arial" charset="0"/>
              </a:rPr>
              <a:t>1</a:t>
            </a:r>
            <a:r>
              <a:rPr lang="en-US" sz="3200" dirty="0">
                <a:solidFill>
                  <a:srgbClr val="346C98"/>
                </a:solidFill>
                <a:latin typeface="Arial" charset="0"/>
                <a:ea typeface="Arial" charset="0"/>
                <a:cs typeface="Arial" charset="0"/>
              </a:rPr>
              <a:t>, </a:t>
            </a:r>
            <a:r>
              <a:rPr lang="en-US" sz="3200" dirty="0" err="1">
                <a:solidFill>
                  <a:srgbClr val="346C98"/>
                </a:solidFill>
                <a:latin typeface="Arial" charset="0"/>
                <a:ea typeface="Arial" charset="0"/>
                <a:cs typeface="Arial" charset="0"/>
              </a:rPr>
              <a:t>Ángel</a:t>
            </a:r>
            <a:r>
              <a:rPr lang="en-US" sz="3200" dirty="0">
                <a:solidFill>
                  <a:srgbClr val="346C98"/>
                </a:solidFill>
                <a:latin typeface="Arial" charset="0"/>
                <a:ea typeface="Arial" charset="0"/>
                <a:cs typeface="Arial" charset="0"/>
              </a:rPr>
              <a:t> Aledo-Serrano</a:t>
            </a:r>
            <a:r>
              <a:rPr lang="en-US" sz="3200" baseline="30000" dirty="0">
                <a:solidFill>
                  <a:srgbClr val="346C98"/>
                </a:solidFill>
                <a:latin typeface="Arial" charset="0"/>
                <a:ea typeface="Arial" charset="0"/>
                <a:cs typeface="Arial" charset="0"/>
              </a:rPr>
              <a:t>2</a:t>
            </a:r>
            <a:r>
              <a:rPr lang="en-US" sz="3200" dirty="0">
                <a:solidFill>
                  <a:srgbClr val="346C98"/>
                </a:solidFill>
                <a:latin typeface="Arial" charset="0"/>
                <a:ea typeface="Arial" charset="0"/>
                <a:cs typeface="Arial" charset="0"/>
              </a:rPr>
              <a:t>, Sari Tuupanen</a:t>
            </a:r>
            <a:r>
              <a:rPr lang="en-US" sz="3200" baseline="30000" dirty="0">
                <a:solidFill>
                  <a:srgbClr val="346C98"/>
                </a:solidFill>
                <a:latin typeface="Arial" charset="0"/>
                <a:ea typeface="Arial" charset="0"/>
                <a:cs typeface="Arial" charset="0"/>
              </a:rPr>
              <a:t>1</a:t>
            </a:r>
            <a:r>
              <a:rPr lang="en-US" sz="3200" dirty="0">
                <a:solidFill>
                  <a:srgbClr val="346C98"/>
                </a:solidFill>
                <a:latin typeface="Arial" charset="0"/>
                <a:ea typeface="Arial" charset="0"/>
                <a:cs typeface="Arial" charset="0"/>
              </a:rPr>
              <a:t>, </a:t>
            </a:r>
            <a:r>
              <a:rPr lang="en-US" sz="3200" dirty="0" err="1">
                <a:solidFill>
                  <a:srgbClr val="346C98"/>
                </a:solidFill>
                <a:latin typeface="Arial" charset="0"/>
                <a:ea typeface="Arial" charset="0"/>
                <a:cs typeface="Arial" charset="0"/>
              </a:rPr>
              <a:t>Tiia</a:t>
            </a:r>
            <a:r>
              <a:rPr lang="en-US" sz="3200" dirty="0">
                <a:solidFill>
                  <a:srgbClr val="346C98"/>
                </a:solidFill>
                <a:latin typeface="Arial" charset="0"/>
                <a:ea typeface="Arial" charset="0"/>
                <a:cs typeface="Arial" charset="0"/>
              </a:rPr>
              <a:t> Kangas-Kontio</a:t>
            </a:r>
            <a:r>
              <a:rPr lang="en-US" sz="3200" baseline="30000" dirty="0">
                <a:solidFill>
                  <a:srgbClr val="346C98"/>
                </a:solidFill>
                <a:latin typeface="Arial" charset="0"/>
                <a:ea typeface="Arial" charset="0"/>
                <a:cs typeface="Arial" charset="0"/>
              </a:rPr>
              <a:t>1</a:t>
            </a:r>
            <a:r>
              <a:rPr lang="en-US" sz="3200" dirty="0">
                <a:solidFill>
                  <a:srgbClr val="346C98"/>
                </a:solidFill>
                <a:latin typeface="Arial" charset="0"/>
                <a:ea typeface="Arial" charset="0"/>
                <a:cs typeface="Arial" charset="0"/>
              </a:rPr>
              <a:t>,  </a:t>
            </a:r>
            <a:r>
              <a:rPr lang="en-US" sz="3200" dirty="0" err="1">
                <a:solidFill>
                  <a:srgbClr val="346C98"/>
                </a:solidFill>
                <a:latin typeface="Arial" charset="0"/>
                <a:ea typeface="Arial" charset="0"/>
                <a:cs typeface="Arial" charset="0"/>
              </a:rPr>
              <a:t>Milja</a:t>
            </a:r>
            <a:r>
              <a:rPr lang="en-US" sz="3200" dirty="0">
                <a:solidFill>
                  <a:srgbClr val="346C98"/>
                </a:solidFill>
                <a:latin typeface="Arial" charset="0"/>
                <a:ea typeface="Arial" charset="0"/>
                <a:cs typeface="Arial" charset="0"/>
              </a:rPr>
              <a:t> Kaare</a:t>
            </a:r>
            <a:r>
              <a:rPr lang="en-US" sz="3200" baseline="30000" dirty="0">
                <a:solidFill>
                  <a:srgbClr val="346C98"/>
                </a:solidFill>
                <a:latin typeface="Arial" charset="0"/>
                <a:ea typeface="Arial" charset="0"/>
                <a:cs typeface="Arial" charset="0"/>
              </a:rPr>
              <a:t>1</a:t>
            </a:r>
            <a:r>
              <a:rPr lang="en-US" sz="3200" dirty="0">
                <a:solidFill>
                  <a:srgbClr val="346C98"/>
                </a:solidFill>
                <a:latin typeface="Arial" charset="0"/>
                <a:ea typeface="Arial" charset="0"/>
                <a:cs typeface="Arial" charset="0"/>
              </a:rPr>
              <a:t> </a:t>
            </a:r>
          </a:p>
          <a:p>
            <a:pPr>
              <a:lnSpc>
                <a:spcPct val="120000"/>
              </a:lnSpc>
            </a:pPr>
            <a:r>
              <a:rPr lang="en-US" sz="3200" baseline="30000" dirty="0">
                <a:solidFill>
                  <a:srgbClr val="346C98"/>
                </a:solidFill>
                <a:latin typeface="Arial" charset="0"/>
                <a:ea typeface="Arial" charset="0"/>
                <a:cs typeface="Arial" charset="0"/>
              </a:rPr>
              <a:t>1</a:t>
            </a:r>
            <a:r>
              <a:rPr lang="en-US" sz="3200" dirty="0">
                <a:solidFill>
                  <a:srgbClr val="346C98"/>
                </a:solidFill>
                <a:latin typeface="Arial" charset="0"/>
                <a:ea typeface="Arial" charset="0"/>
                <a:cs typeface="Arial" charset="0"/>
              </a:rPr>
              <a:t>Blueprint Genetics, Helsinki, </a:t>
            </a:r>
            <a:r>
              <a:rPr lang="en-US" sz="3200" baseline="30000" dirty="0">
                <a:solidFill>
                  <a:srgbClr val="346C98"/>
                </a:solidFill>
                <a:latin typeface="Arial" charset="0"/>
                <a:ea typeface="Arial" charset="0"/>
                <a:cs typeface="Arial" charset="0"/>
              </a:rPr>
              <a:t>2</a:t>
            </a:r>
            <a:r>
              <a:rPr lang="en-US" sz="3200" dirty="0">
                <a:solidFill>
                  <a:srgbClr val="346C98"/>
                </a:solidFill>
                <a:latin typeface="Arial" charset="0"/>
                <a:ea typeface="Arial" charset="0"/>
                <a:cs typeface="Arial" charset="0"/>
              </a:rPr>
              <a:t>Hospital </a:t>
            </a:r>
            <a:r>
              <a:rPr lang="en-US" sz="3200" dirty="0" err="1">
                <a:solidFill>
                  <a:srgbClr val="346C98"/>
                </a:solidFill>
                <a:latin typeface="Arial" charset="0"/>
                <a:ea typeface="Arial" charset="0"/>
                <a:cs typeface="Arial" charset="0"/>
              </a:rPr>
              <a:t>Ruber</a:t>
            </a:r>
            <a:r>
              <a:rPr lang="en-US" sz="3200" dirty="0">
                <a:solidFill>
                  <a:srgbClr val="346C98"/>
                </a:solidFill>
                <a:latin typeface="Arial" charset="0"/>
                <a:ea typeface="Arial" charset="0"/>
                <a:cs typeface="Arial" charset="0"/>
              </a:rPr>
              <a:t> </a:t>
            </a:r>
            <a:r>
              <a:rPr lang="en-US" sz="3200" dirty="0" err="1">
                <a:solidFill>
                  <a:srgbClr val="346C98"/>
                </a:solidFill>
                <a:latin typeface="Arial" charset="0"/>
                <a:ea typeface="Arial" charset="0"/>
                <a:cs typeface="Arial" charset="0"/>
              </a:rPr>
              <a:t>Internacional</a:t>
            </a:r>
            <a:r>
              <a:rPr lang="en-US" sz="3200" dirty="0">
                <a:solidFill>
                  <a:srgbClr val="346C98"/>
                </a:solidFill>
                <a:latin typeface="Arial" charset="0"/>
                <a:ea typeface="Arial" charset="0"/>
                <a:cs typeface="Arial" charset="0"/>
              </a:rPr>
              <a:t>, Madrid</a:t>
            </a:r>
          </a:p>
          <a:p>
            <a:pPr>
              <a:lnSpc>
                <a:spcPct val="110000"/>
              </a:lnSpc>
            </a:pPr>
            <a:endParaRPr lang="en-US" sz="3200" b="0" dirty="0">
              <a:solidFill>
                <a:srgbClr val="346C98"/>
              </a:solidFill>
              <a:latin typeface="Arial" charset="0"/>
              <a:ea typeface="Arial" charset="0"/>
              <a:cs typeface="Arial" charset="0"/>
            </a:endParaRPr>
          </a:p>
        </p:txBody>
      </p:sp>
      <p:sp>
        <p:nvSpPr>
          <p:cNvPr id="55" name="TextBox 54">
            <a:extLst>
              <a:ext uri="{FF2B5EF4-FFF2-40B4-BE49-F238E27FC236}">
                <a16:creationId xmlns:a16="http://schemas.microsoft.com/office/drawing/2014/main" id="{A9FB73E3-3B83-4C41-795E-6A8BFBCD559E}"/>
              </a:ext>
            </a:extLst>
          </p:cNvPr>
          <p:cNvSpPr txBox="1"/>
          <p:nvPr/>
        </p:nvSpPr>
        <p:spPr>
          <a:xfrm>
            <a:off x="250396" y="5811779"/>
            <a:ext cx="31824111" cy="3048079"/>
          </a:xfrm>
          <a:prstGeom prst="rect">
            <a:avLst/>
          </a:prstGeom>
          <a:noFill/>
        </p:spPr>
        <p:txBody>
          <a:bodyPr wrap="square" rtlCol="0">
            <a:spAutoFit/>
          </a:bodyPr>
          <a:lstStyle/>
          <a:p>
            <a:pPr algn="just" defTabSz="3859649"/>
            <a:r>
              <a:rPr lang="en-US" sz="4200" b="1" dirty="0">
                <a:solidFill>
                  <a:srgbClr val="F05578"/>
                </a:solidFill>
                <a:latin typeface="Arial" charset="0"/>
                <a:ea typeface="Arial" charset="0"/>
                <a:cs typeface="Arial" charset="0"/>
              </a:rPr>
              <a:t>Introduction</a:t>
            </a:r>
            <a:endParaRPr lang="en-US" sz="4200" dirty="0">
              <a:solidFill>
                <a:srgbClr val="000000"/>
              </a:solidFill>
              <a:latin typeface="Arial" charset="0"/>
              <a:ea typeface="Arial" charset="0"/>
              <a:cs typeface="Arial" charset="0"/>
            </a:endParaRPr>
          </a:p>
          <a:p>
            <a:pPr algn="just" defTabSz="3859649">
              <a:lnSpc>
                <a:spcPct val="120000"/>
              </a:lnSpc>
            </a:pPr>
            <a:r>
              <a:rPr lang="en-CA" sz="3200" dirty="0">
                <a:solidFill>
                  <a:srgbClr val="51555D"/>
                </a:solidFill>
                <a:latin typeface="Arial" panose="020B0604020202020204"/>
              </a:rPr>
              <a:t>Multiple approaches exist for the identification of variants that may explain a patient’s phenotype once sequencing is completed. Most strategies primarily use a phenotype-driven approach to variant analysis. However, this approach can be problematic for cases with atypical presentations, patients with multiple diagnoses, or situations where detailed clinical information is limited or not available. On the other hand, a genotype-first analysis initially considers the properties of the variants, such as frequency, predicted effect on encoded protein, and inheritance. Following this first level of analysis, the variants are then are compared to the patient’s reported phenotype. </a:t>
            </a:r>
          </a:p>
        </p:txBody>
      </p:sp>
      <p:pic>
        <p:nvPicPr>
          <p:cNvPr id="59" name="Picture 58">
            <a:extLst>
              <a:ext uri="{FF2B5EF4-FFF2-40B4-BE49-F238E27FC236}">
                <a16:creationId xmlns:a16="http://schemas.microsoft.com/office/drawing/2014/main" id="{218FC22B-D32E-167D-FB30-974199E040BB}"/>
              </a:ext>
            </a:extLst>
          </p:cNvPr>
          <p:cNvPicPr>
            <a:picLocks noChangeAspect="1"/>
          </p:cNvPicPr>
          <p:nvPr/>
        </p:nvPicPr>
        <p:blipFill rotWithShape="1">
          <a:blip r:embed="rId4">
            <a:extLst>
              <a:ext uri="{28A0092B-C50C-407E-A947-70E740481C1C}">
                <a14:useLocalDpi xmlns:a14="http://schemas.microsoft.com/office/drawing/2010/main" val="0"/>
              </a:ext>
            </a:extLst>
          </a:blip>
          <a:srcRect r="22727"/>
          <a:stretch/>
        </p:blipFill>
        <p:spPr>
          <a:xfrm>
            <a:off x="0" y="5360599"/>
            <a:ext cx="31089600" cy="351756"/>
          </a:xfrm>
          <a:prstGeom prst="rect">
            <a:avLst/>
          </a:prstGeom>
        </p:spPr>
      </p:pic>
      <p:sp>
        <p:nvSpPr>
          <p:cNvPr id="60" name="TextBox 59">
            <a:extLst>
              <a:ext uri="{FF2B5EF4-FFF2-40B4-BE49-F238E27FC236}">
                <a16:creationId xmlns:a16="http://schemas.microsoft.com/office/drawing/2014/main" id="{95C8915C-0A12-F47B-F715-BB9247CDCC77}"/>
              </a:ext>
            </a:extLst>
          </p:cNvPr>
          <p:cNvSpPr txBox="1"/>
          <p:nvPr/>
        </p:nvSpPr>
        <p:spPr>
          <a:xfrm>
            <a:off x="25208708" y="36005107"/>
            <a:ext cx="6169736" cy="707886"/>
          </a:xfrm>
          <a:prstGeom prst="rect">
            <a:avLst/>
          </a:prstGeom>
          <a:noFill/>
        </p:spPr>
        <p:txBody>
          <a:bodyPr wrap="square" rtlCol="0">
            <a:spAutoFit/>
          </a:bodyPr>
          <a:lstStyle/>
          <a:p>
            <a:pPr defTabSz="3859649"/>
            <a:r>
              <a:rPr lang="fi-FI" sz="2000" b="1" dirty="0" err="1">
                <a:solidFill>
                  <a:srgbClr val="346C98"/>
                </a:solidFill>
                <a:latin typeface="Arial" charset="0"/>
                <a:ea typeface="Arial" charset="0"/>
                <a:cs typeface="Arial" charset="0"/>
              </a:rPr>
              <a:t>Conflict</a:t>
            </a:r>
            <a:r>
              <a:rPr lang="fi-FI" sz="2000" b="1" dirty="0">
                <a:solidFill>
                  <a:srgbClr val="346C98"/>
                </a:solidFill>
                <a:latin typeface="Arial" charset="0"/>
                <a:ea typeface="Arial" charset="0"/>
                <a:cs typeface="Arial" charset="0"/>
              </a:rPr>
              <a:t> of </a:t>
            </a:r>
            <a:r>
              <a:rPr lang="fi-FI" sz="2000" b="1" dirty="0" err="1">
                <a:solidFill>
                  <a:srgbClr val="346C98"/>
                </a:solidFill>
                <a:latin typeface="Arial" charset="0"/>
                <a:ea typeface="Arial" charset="0"/>
                <a:cs typeface="Arial" charset="0"/>
              </a:rPr>
              <a:t>interest</a:t>
            </a:r>
            <a:r>
              <a:rPr lang="fi-FI" sz="2000" b="1" dirty="0">
                <a:solidFill>
                  <a:srgbClr val="346C98"/>
                </a:solidFill>
                <a:latin typeface="Arial" charset="0"/>
                <a:ea typeface="Arial" charset="0"/>
                <a:cs typeface="Arial" charset="0"/>
              </a:rPr>
              <a:t> </a:t>
            </a:r>
            <a:r>
              <a:rPr lang="fi-FI" sz="2000" b="1" dirty="0" err="1">
                <a:solidFill>
                  <a:srgbClr val="346C98"/>
                </a:solidFill>
                <a:latin typeface="Arial" charset="0"/>
                <a:ea typeface="Arial" charset="0"/>
                <a:cs typeface="Arial" charset="0"/>
              </a:rPr>
              <a:t>statement</a:t>
            </a:r>
            <a:r>
              <a:rPr lang="fi-FI" sz="2000" b="1" dirty="0">
                <a:solidFill>
                  <a:srgbClr val="346C98"/>
                </a:solidFill>
                <a:latin typeface="Arial" charset="0"/>
                <a:ea typeface="Arial" charset="0"/>
                <a:cs typeface="Arial" charset="0"/>
              </a:rPr>
              <a:t>: </a:t>
            </a:r>
            <a:r>
              <a:rPr lang="fi-FI" sz="2000" b="1" dirty="0" err="1">
                <a:solidFill>
                  <a:srgbClr val="346C98"/>
                </a:solidFill>
                <a:latin typeface="Arial" charset="0"/>
                <a:ea typeface="Arial" charset="0"/>
                <a:cs typeface="Arial" charset="0"/>
              </a:rPr>
              <a:t>All</a:t>
            </a:r>
            <a:r>
              <a:rPr lang="fi-FI" sz="2000" b="1" dirty="0">
                <a:solidFill>
                  <a:srgbClr val="346C98"/>
                </a:solidFill>
                <a:latin typeface="Arial" charset="0"/>
                <a:ea typeface="Arial" charset="0"/>
                <a:cs typeface="Arial" charset="0"/>
              </a:rPr>
              <a:t> </a:t>
            </a:r>
            <a:r>
              <a:rPr lang="fi-FI" sz="2000" b="1" dirty="0" err="1">
                <a:solidFill>
                  <a:srgbClr val="346C98"/>
                </a:solidFill>
                <a:latin typeface="Arial" charset="0"/>
                <a:ea typeface="Arial" charset="0"/>
                <a:cs typeface="Arial" charset="0"/>
              </a:rPr>
              <a:t>authors</a:t>
            </a:r>
            <a:r>
              <a:rPr lang="fi-FI" sz="2000" b="1" dirty="0">
                <a:solidFill>
                  <a:srgbClr val="346C98"/>
                </a:solidFill>
                <a:latin typeface="Arial" charset="0"/>
                <a:ea typeface="Arial" charset="0"/>
                <a:cs typeface="Arial" charset="0"/>
              </a:rPr>
              <a:t> </a:t>
            </a:r>
            <a:r>
              <a:rPr lang="fi-FI" sz="2000" b="1" dirty="0" err="1">
                <a:solidFill>
                  <a:srgbClr val="346C98"/>
                </a:solidFill>
                <a:latin typeface="Arial" charset="0"/>
                <a:ea typeface="Arial" charset="0"/>
                <a:cs typeface="Arial" charset="0"/>
              </a:rPr>
              <a:t>are</a:t>
            </a:r>
            <a:r>
              <a:rPr lang="fi-FI" sz="2000" b="1" dirty="0">
                <a:solidFill>
                  <a:srgbClr val="346C98"/>
                </a:solidFill>
                <a:latin typeface="Arial" charset="0"/>
                <a:ea typeface="Arial" charset="0"/>
                <a:cs typeface="Arial" charset="0"/>
              </a:rPr>
              <a:t> </a:t>
            </a:r>
            <a:r>
              <a:rPr lang="fi-FI" sz="2000" b="1" dirty="0" err="1">
                <a:solidFill>
                  <a:srgbClr val="346C98"/>
                </a:solidFill>
                <a:latin typeface="Arial" charset="0"/>
                <a:ea typeface="Arial" charset="0"/>
                <a:cs typeface="Arial" charset="0"/>
              </a:rPr>
              <a:t>employed</a:t>
            </a:r>
            <a:r>
              <a:rPr lang="fi-FI" sz="2000" b="1" dirty="0">
                <a:solidFill>
                  <a:srgbClr val="346C98"/>
                </a:solidFill>
                <a:latin typeface="Arial" charset="0"/>
                <a:ea typeface="Arial" charset="0"/>
                <a:cs typeface="Arial" charset="0"/>
              </a:rPr>
              <a:t> </a:t>
            </a:r>
            <a:r>
              <a:rPr lang="fi-FI" sz="2000" b="1" dirty="0" err="1">
                <a:solidFill>
                  <a:srgbClr val="346C98"/>
                </a:solidFill>
                <a:latin typeface="Arial" charset="0"/>
                <a:ea typeface="Arial" charset="0"/>
                <a:cs typeface="Arial" charset="0"/>
              </a:rPr>
              <a:t>by</a:t>
            </a:r>
            <a:r>
              <a:rPr lang="fi-FI" sz="2000" b="1" dirty="0">
                <a:solidFill>
                  <a:srgbClr val="346C98"/>
                </a:solidFill>
                <a:latin typeface="Arial" charset="0"/>
                <a:ea typeface="Arial" charset="0"/>
                <a:cs typeface="Arial" charset="0"/>
              </a:rPr>
              <a:t> </a:t>
            </a:r>
            <a:r>
              <a:rPr lang="fi-FI" sz="2000" b="1" dirty="0" err="1">
                <a:solidFill>
                  <a:srgbClr val="346C98"/>
                </a:solidFill>
                <a:latin typeface="Arial" charset="0"/>
                <a:ea typeface="Arial" charset="0"/>
                <a:cs typeface="Arial" charset="0"/>
              </a:rPr>
              <a:t>Blueprint</a:t>
            </a:r>
            <a:r>
              <a:rPr lang="fi-FI" sz="2000" b="1" dirty="0">
                <a:solidFill>
                  <a:srgbClr val="346C98"/>
                </a:solidFill>
                <a:latin typeface="Arial" charset="0"/>
                <a:ea typeface="Arial" charset="0"/>
                <a:cs typeface="Arial" charset="0"/>
              </a:rPr>
              <a:t> </a:t>
            </a:r>
            <a:r>
              <a:rPr lang="fi-FI" sz="2000" b="1" dirty="0" err="1">
                <a:solidFill>
                  <a:srgbClr val="346C98"/>
                </a:solidFill>
                <a:latin typeface="Arial" charset="0"/>
                <a:ea typeface="Arial" charset="0"/>
                <a:cs typeface="Arial" charset="0"/>
              </a:rPr>
              <a:t>Genetics</a:t>
            </a:r>
            <a:r>
              <a:rPr lang="fi-FI" sz="2000" b="1" dirty="0">
                <a:solidFill>
                  <a:srgbClr val="346C98"/>
                </a:solidFill>
                <a:latin typeface="Arial" charset="0"/>
                <a:ea typeface="Arial" charset="0"/>
                <a:cs typeface="Arial" charset="0"/>
              </a:rPr>
              <a:t>.</a:t>
            </a:r>
          </a:p>
        </p:txBody>
      </p:sp>
      <p:sp>
        <p:nvSpPr>
          <p:cNvPr id="89" name="Rectangle 88">
            <a:extLst>
              <a:ext uri="{FF2B5EF4-FFF2-40B4-BE49-F238E27FC236}">
                <a16:creationId xmlns:a16="http://schemas.microsoft.com/office/drawing/2014/main" id="{95070590-EA1D-B9AE-2F99-FAF61D8B8CC3}"/>
              </a:ext>
            </a:extLst>
          </p:cNvPr>
          <p:cNvSpPr/>
          <p:nvPr/>
        </p:nvSpPr>
        <p:spPr>
          <a:xfrm>
            <a:off x="33359640" y="12691750"/>
            <a:ext cx="13741881" cy="4123079"/>
          </a:xfrm>
          <a:prstGeom prst="rect">
            <a:avLst/>
          </a:prstGeom>
          <a:noFill/>
          <a:ln w="12700" cap="flat" cmpd="sng" algn="ctr">
            <a:noFill/>
            <a:prstDash val="solid"/>
            <a:miter lim="800000"/>
          </a:ln>
          <a:effectLst/>
        </p:spPr>
        <p:txBody>
          <a:bodyPr lIns="720000" tIns="432000" rIns="720000" bIns="432000" rtlCol="0" anchor="t" anchorCtr="0"/>
          <a:lstStyle/>
          <a:p>
            <a:pPr marL="1070999" marR="0" lvl="0" indent="-927000" defTabSz="3859649" eaLnBrk="1" fontAlgn="auto" latinLnBrk="0" hangingPunct="1">
              <a:lnSpc>
                <a:spcPct val="120000"/>
              </a:lnSpc>
              <a:spcBef>
                <a:spcPts val="0"/>
              </a:spcBef>
              <a:spcAft>
                <a:spcPts val="0"/>
              </a:spcAft>
              <a:buClrTx/>
              <a:buSzTx/>
              <a:buFont typeface="Arial" charset="0"/>
              <a:buChar char="•"/>
              <a:tabLst/>
              <a:defRPr/>
            </a:pPr>
            <a:endParaRPr kumimoji="0" lang="en-US" sz="3200" b="0" i="0" u="none" strike="noStrike" kern="0" cap="none" spc="0" normalizeH="0" baseline="0" noProof="0" dirty="0">
              <a:ln>
                <a:noFill/>
              </a:ln>
              <a:solidFill>
                <a:srgbClr val="A0B5C9">
                  <a:lumMod val="50000"/>
                </a:srgbClr>
              </a:solidFill>
              <a:effectLst/>
              <a:uLnTx/>
              <a:uFillTx/>
              <a:latin typeface="Arial" charset="0"/>
              <a:ea typeface="Arial" charset="0"/>
              <a:cs typeface="Arial" charset="0"/>
            </a:endParaRPr>
          </a:p>
          <a:p>
            <a:pPr marL="1070999" marR="0" lvl="0" indent="-927000" defTabSz="3859649" eaLnBrk="1" fontAlgn="auto" latinLnBrk="0" hangingPunct="1">
              <a:lnSpc>
                <a:spcPct val="120000"/>
              </a:lnSpc>
              <a:spcBef>
                <a:spcPts val="0"/>
              </a:spcBef>
              <a:spcAft>
                <a:spcPts val="0"/>
              </a:spcAft>
              <a:buClrTx/>
              <a:buSzTx/>
              <a:buFont typeface="Arial" charset="0"/>
              <a:buChar char="•"/>
              <a:tabLst/>
              <a:defRPr/>
            </a:pPr>
            <a:endParaRPr kumimoji="0" lang="en-US" sz="3200" b="0" i="0" u="none" strike="noStrike" kern="0" cap="none" spc="0" normalizeH="0" baseline="0" noProof="0" dirty="0">
              <a:ln>
                <a:noFill/>
              </a:ln>
              <a:solidFill>
                <a:srgbClr val="A0B5C9">
                  <a:lumMod val="50000"/>
                </a:srgbClr>
              </a:solidFill>
              <a:effectLst/>
              <a:uLnTx/>
              <a:uFillTx/>
              <a:latin typeface="Arial" charset="0"/>
              <a:ea typeface="Arial" charset="0"/>
              <a:cs typeface="Arial" charset="0"/>
            </a:endParaRPr>
          </a:p>
        </p:txBody>
      </p:sp>
      <p:graphicFrame>
        <p:nvGraphicFramePr>
          <p:cNvPr id="90" name="Table 89">
            <a:extLst>
              <a:ext uri="{FF2B5EF4-FFF2-40B4-BE49-F238E27FC236}">
                <a16:creationId xmlns:a16="http://schemas.microsoft.com/office/drawing/2014/main" id="{856B3E29-4EB8-3FEC-D26D-3E9CEFB54CC0}"/>
              </a:ext>
            </a:extLst>
          </p:cNvPr>
          <p:cNvGraphicFramePr>
            <a:graphicFrameLocks noGrp="1"/>
          </p:cNvGraphicFramePr>
          <p:nvPr>
            <p:extLst>
              <p:ext uri="{D42A27DB-BD31-4B8C-83A1-F6EECF244321}">
                <p14:modId xmlns:p14="http://schemas.microsoft.com/office/powerpoint/2010/main" val="1993170018"/>
              </p:ext>
            </p:extLst>
          </p:nvPr>
        </p:nvGraphicFramePr>
        <p:xfrm>
          <a:off x="15755682" y="10926339"/>
          <a:ext cx="16312776" cy="11917827"/>
        </p:xfrm>
        <a:graphic>
          <a:graphicData uri="http://schemas.openxmlformats.org/drawingml/2006/table">
            <a:tbl>
              <a:tblPr firstRow="1" bandRow="1"/>
              <a:tblGrid>
                <a:gridCol w="2649975">
                  <a:extLst>
                    <a:ext uri="{9D8B030D-6E8A-4147-A177-3AD203B41FA5}">
                      <a16:colId xmlns:a16="http://schemas.microsoft.com/office/drawing/2014/main" val="3567971581"/>
                    </a:ext>
                  </a:extLst>
                </a:gridCol>
                <a:gridCol w="3803239">
                  <a:extLst>
                    <a:ext uri="{9D8B030D-6E8A-4147-A177-3AD203B41FA5}">
                      <a16:colId xmlns:a16="http://schemas.microsoft.com/office/drawing/2014/main" val="449391222"/>
                    </a:ext>
                  </a:extLst>
                </a:gridCol>
                <a:gridCol w="3168258">
                  <a:extLst>
                    <a:ext uri="{9D8B030D-6E8A-4147-A177-3AD203B41FA5}">
                      <a16:colId xmlns:a16="http://schemas.microsoft.com/office/drawing/2014/main" val="3521455282"/>
                    </a:ext>
                  </a:extLst>
                </a:gridCol>
                <a:gridCol w="3065569">
                  <a:extLst>
                    <a:ext uri="{9D8B030D-6E8A-4147-A177-3AD203B41FA5}">
                      <a16:colId xmlns:a16="http://schemas.microsoft.com/office/drawing/2014/main" val="384878545"/>
                    </a:ext>
                  </a:extLst>
                </a:gridCol>
                <a:gridCol w="3625735">
                  <a:extLst>
                    <a:ext uri="{9D8B030D-6E8A-4147-A177-3AD203B41FA5}">
                      <a16:colId xmlns:a16="http://schemas.microsoft.com/office/drawing/2014/main" val="4016484341"/>
                    </a:ext>
                  </a:extLst>
                </a:gridCol>
              </a:tblGrid>
              <a:tr h="655598">
                <a:tc>
                  <a:txBody>
                    <a:bodyPr/>
                    <a:lstStyle>
                      <a:lvl1pPr marL="0" algn="l" defTabSz="3239902" rtl="0" eaLnBrk="1" latinLnBrk="0" hangingPunct="1">
                        <a:defRPr sz="6378" b="1" kern="1200">
                          <a:solidFill>
                            <a:schemeClr val="lt1"/>
                          </a:solidFill>
                          <a:latin typeface="Arial" panose="020B0604020202020204"/>
                        </a:defRPr>
                      </a:lvl1pPr>
                      <a:lvl2pPr marL="1619951" algn="l" defTabSz="3239902" rtl="0" eaLnBrk="1" latinLnBrk="0" hangingPunct="1">
                        <a:defRPr sz="6378" b="1" kern="1200">
                          <a:solidFill>
                            <a:schemeClr val="lt1"/>
                          </a:solidFill>
                          <a:latin typeface="Arial" panose="020B0604020202020204"/>
                        </a:defRPr>
                      </a:lvl2pPr>
                      <a:lvl3pPr marL="3239902" algn="l" defTabSz="3239902" rtl="0" eaLnBrk="1" latinLnBrk="0" hangingPunct="1">
                        <a:defRPr sz="6378" b="1" kern="1200">
                          <a:solidFill>
                            <a:schemeClr val="lt1"/>
                          </a:solidFill>
                          <a:latin typeface="Arial" panose="020B0604020202020204"/>
                        </a:defRPr>
                      </a:lvl3pPr>
                      <a:lvl4pPr marL="4859853" algn="l" defTabSz="3239902" rtl="0" eaLnBrk="1" latinLnBrk="0" hangingPunct="1">
                        <a:defRPr sz="6378" b="1" kern="1200">
                          <a:solidFill>
                            <a:schemeClr val="lt1"/>
                          </a:solidFill>
                          <a:latin typeface="Arial" panose="020B0604020202020204"/>
                        </a:defRPr>
                      </a:lvl4pPr>
                      <a:lvl5pPr marL="6479804" algn="l" defTabSz="3239902" rtl="0" eaLnBrk="1" latinLnBrk="0" hangingPunct="1">
                        <a:defRPr sz="6378" b="1" kern="1200">
                          <a:solidFill>
                            <a:schemeClr val="lt1"/>
                          </a:solidFill>
                          <a:latin typeface="Arial" panose="020B0604020202020204"/>
                        </a:defRPr>
                      </a:lvl5pPr>
                      <a:lvl6pPr marL="8099755" algn="l" defTabSz="3239902" rtl="0" eaLnBrk="1" latinLnBrk="0" hangingPunct="1">
                        <a:defRPr sz="6378" b="1" kern="1200">
                          <a:solidFill>
                            <a:schemeClr val="lt1"/>
                          </a:solidFill>
                          <a:latin typeface="Arial" panose="020B0604020202020204"/>
                        </a:defRPr>
                      </a:lvl6pPr>
                      <a:lvl7pPr marL="9719706" algn="l" defTabSz="3239902" rtl="0" eaLnBrk="1" latinLnBrk="0" hangingPunct="1">
                        <a:defRPr sz="6378" b="1" kern="1200">
                          <a:solidFill>
                            <a:schemeClr val="lt1"/>
                          </a:solidFill>
                          <a:latin typeface="Arial" panose="020B0604020202020204"/>
                        </a:defRPr>
                      </a:lvl7pPr>
                      <a:lvl8pPr marL="11339657" algn="l" defTabSz="3239902" rtl="0" eaLnBrk="1" latinLnBrk="0" hangingPunct="1">
                        <a:defRPr sz="6378" b="1" kern="1200">
                          <a:solidFill>
                            <a:schemeClr val="lt1"/>
                          </a:solidFill>
                          <a:latin typeface="Arial" panose="020B0604020202020204"/>
                        </a:defRPr>
                      </a:lvl8pPr>
                      <a:lvl9pPr marL="12959608" algn="l" defTabSz="3239902" rtl="0" eaLnBrk="1" latinLnBrk="0" hangingPunct="1">
                        <a:defRPr sz="6378" b="1" kern="1200">
                          <a:solidFill>
                            <a:schemeClr val="lt1"/>
                          </a:solidFill>
                          <a:latin typeface="Arial" panose="020B0604020202020204"/>
                        </a:defRPr>
                      </a:lvl9pPr>
                    </a:lstStyle>
                    <a:p>
                      <a:r>
                        <a:rPr lang="en-US" sz="3200" dirty="0"/>
                        <a:t>Gene</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346C98"/>
                    </a:solidFill>
                  </a:tcPr>
                </a:tc>
                <a:tc>
                  <a:txBody>
                    <a:bodyPr/>
                    <a:lstStyle>
                      <a:lvl1pPr marL="0" algn="l" defTabSz="3239902" rtl="0" eaLnBrk="1" latinLnBrk="0" hangingPunct="1">
                        <a:defRPr sz="6378" b="1" kern="1200">
                          <a:solidFill>
                            <a:schemeClr val="lt1"/>
                          </a:solidFill>
                          <a:latin typeface="Arial" panose="020B0604020202020204"/>
                        </a:defRPr>
                      </a:lvl1pPr>
                      <a:lvl2pPr marL="1619951" algn="l" defTabSz="3239902" rtl="0" eaLnBrk="1" latinLnBrk="0" hangingPunct="1">
                        <a:defRPr sz="6378" b="1" kern="1200">
                          <a:solidFill>
                            <a:schemeClr val="lt1"/>
                          </a:solidFill>
                          <a:latin typeface="Arial" panose="020B0604020202020204"/>
                        </a:defRPr>
                      </a:lvl2pPr>
                      <a:lvl3pPr marL="3239902" algn="l" defTabSz="3239902" rtl="0" eaLnBrk="1" latinLnBrk="0" hangingPunct="1">
                        <a:defRPr sz="6378" b="1" kern="1200">
                          <a:solidFill>
                            <a:schemeClr val="lt1"/>
                          </a:solidFill>
                          <a:latin typeface="Arial" panose="020B0604020202020204"/>
                        </a:defRPr>
                      </a:lvl3pPr>
                      <a:lvl4pPr marL="4859853" algn="l" defTabSz="3239902" rtl="0" eaLnBrk="1" latinLnBrk="0" hangingPunct="1">
                        <a:defRPr sz="6378" b="1" kern="1200">
                          <a:solidFill>
                            <a:schemeClr val="lt1"/>
                          </a:solidFill>
                          <a:latin typeface="Arial" panose="020B0604020202020204"/>
                        </a:defRPr>
                      </a:lvl4pPr>
                      <a:lvl5pPr marL="6479804" algn="l" defTabSz="3239902" rtl="0" eaLnBrk="1" latinLnBrk="0" hangingPunct="1">
                        <a:defRPr sz="6378" b="1" kern="1200">
                          <a:solidFill>
                            <a:schemeClr val="lt1"/>
                          </a:solidFill>
                          <a:latin typeface="Arial" panose="020B0604020202020204"/>
                        </a:defRPr>
                      </a:lvl5pPr>
                      <a:lvl6pPr marL="8099755" algn="l" defTabSz="3239902" rtl="0" eaLnBrk="1" latinLnBrk="0" hangingPunct="1">
                        <a:defRPr sz="6378" b="1" kern="1200">
                          <a:solidFill>
                            <a:schemeClr val="lt1"/>
                          </a:solidFill>
                          <a:latin typeface="Arial" panose="020B0604020202020204"/>
                        </a:defRPr>
                      </a:lvl6pPr>
                      <a:lvl7pPr marL="9719706" algn="l" defTabSz="3239902" rtl="0" eaLnBrk="1" latinLnBrk="0" hangingPunct="1">
                        <a:defRPr sz="6378" b="1" kern="1200">
                          <a:solidFill>
                            <a:schemeClr val="lt1"/>
                          </a:solidFill>
                          <a:latin typeface="Arial" panose="020B0604020202020204"/>
                        </a:defRPr>
                      </a:lvl7pPr>
                      <a:lvl8pPr marL="11339657" algn="l" defTabSz="3239902" rtl="0" eaLnBrk="1" latinLnBrk="0" hangingPunct="1">
                        <a:defRPr sz="6378" b="1" kern="1200">
                          <a:solidFill>
                            <a:schemeClr val="lt1"/>
                          </a:solidFill>
                          <a:latin typeface="Arial" panose="020B0604020202020204"/>
                        </a:defRPr>
                      </a:lvl8pPr>
                      <a:lvl9pPr marL="12959608" algn="l" defTabSz="3239902" rtl="0" eaLnBrk="1" latinLnBrk="0" hangingPunct="1">
                        <a:defRPr sz="6378" b="1" kern="1200">
                          <a:solidFill>
                            <a:schemeClr val="lt1"/>
                          </a:solidFill>
                          <a:latin typeface="Arial" panose="020B0604020202020204"/>
                        </a:defRPr>
                      </a:lvl9pPr>
                    </a:lstStyle>
                    <a:p>
                      <a:r>
                        <a:rPr lang="en-US" sz="3200" i="1" dirty="0"/>
                        <a:t>U2AF2</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346C98"/>
                    </a:solidFill>
                  </a:tcPr>
                </a:tc>
                <a:tc>
                  <a:txBody>
                    <a:bodyPr/>
                    <a:lstStyle>
                      <a:lvl1pPr marL="0" algn="l" defTabSz="3239902" rtl="0" eaLnBrk="1" latinLnBrk="0" hangingPunct="1">
                        <a:defRPr sz="6378" b="1" kern="1200">
                          <a:solidFill>
                            <a:schemeClr val="lt1"/>
                          </a:solidFill>
                          <a:latin typeface="Arial" panose="020B0604020202020204"/>
                        </a:defRPr>
                      </a:lvl1pPr>
                      <a:lvl2pPr marL="1619951" algn="l" defTabSz="3239902" rtl="0" eaLnBrk="1" latinLnBrk="0" hangingPunct="1">
                        <a:defRPr sz="6378" b="1" kern="1200">
                          <a:solidFill>
                            <a:schemeClr val="lt1"/>
                          </a:solidFill>
                          <a:latin typeface="Arial" panose="020B0604020202020204"/>
                        </a:defRPr>
                      </a:lvl2pPr>
                      <a:lvl3pPr marL="3239902" algn="l" defTabSz="3239902" rtl="0" eaLnBrk="1" latinLnBrk="0" hangingPunct="1">
                        <a:defRPr sz="6378" b="1" kern="1200">
                          <a:solidFill>
                            <a:schemeClr val="lt1"/>
                          </a:solidFill>
                          <a:latin typeface="Arial" panose="020B0604020202020204"/>
                        </a:defRPr>
                      </a:lvl3pPr>
                      <a:lvl4pPr marL="4859853" algn="l" defTabSz="3239902" rtl="0" eaLnBrk="1" latinLnBrk="0" hangingPunct="1">
                        <a:defRPr sz="6378" b="1" kern="1200">
                          <a:solidFill>
                            <a:schemeClr val="lt1"/>
                          </a:solidFill>
                          <a:latin typeface="Arial" panose="020B0604020202020204"/>
                        </a:defRPr>
                      </a:lvl4pPr>
                      <a:lvl5pPr marL="6479804" algn="l" defTabSz="3239902" rtl="0" eaLnBrk="1" latinLnBrk="0" hangingPunct="1">
                        <a:defRPr sz="6378" b="1" kern="1200">
                          <a:solidFill>
                            <a:schemeClr val="lt1"/>
                          </a:solidFill>
                          <a:latin typeface="Arial" panose="020B0604020202020204"/>
                        </a:defRPr>
                      </a:lvl5pPr>
                      <a:lvl6pPr marL="8099755" algn="l" defTabSz="3239902" rtl="0" eaLnBrk="1" latinLnBrk="0" hangingPunct="1">
                        <a:defRPr sz="6378" b="1" kern="1200">
                          <a:solidFill>
                            <a:schemeClr val="lt1"/>
                          </a:solidFill>
                          <a:latin typeface="Arial" panose="020B0604020202020204"/>
                        </a:defRPr>
                      </a:lvl6pPr>
                      <a:lvl7pPr marL="9719706" algn="l" defTabSz="3239902" rtl="0" eaLnBrk="1" latinLnBrk="0" hangingPunct="1">
                        <a:defRPr sz="6378" b="1" kern="1200">
                          <a:solidFill>
                            <a:schemeClr val="lt1"/>
                          </a:solidFill>
                          <a:latin typeface="Arial" panose="020B0604020202020204"/>
                        </a:defRPr>
                      </a:lvl7pPr>
                      <a:lvl8pPr marL="11339657" algn="l" defTabSz="3239902" rtl="0" eaLnBrk="1" latinLnBrk="0" hangingPunct="1">
                        <a:defRPr sz="6378" b="1" kern="1200">
                          <a:solidFill>
                            <a:schemeClr val="lt1"/>
                          </a:solidFill>
                          <a:latin typeface="Arial" panose="020B0604020202020204"/>
                        </a:defRPr>
                      </a:lvl8pPr>
                      <a:lvl9pPr marL="12959608" algn="l" defTabSz="3239902" rtl="0" eaLnBrk="1" latinLnBrk="0" hangingPunct="1">
                        <a:defRPr sz="6378" b="1" kern="1200">
                          <a:solidFill>
                            <a:schemeClr val="lt1"/>
                          </a:solidFill>
                          <a:latin typeface="Arial" panose="020B0604020202020204"/>
                        </a:defRPr>
                      </a:lvl9pPr>
                    </a:lstStyle>
                    <a:p>
                      <a:r>
                        <a:rPr lang="en-US" sz="3200" i="1" dirty="0"/>
                        <a:t>H3F3B</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346C98"/>
                    </a:solidFill>
                  </a:tcPr>
                </a:tc>
                <a:tc>
                  <a:txBody>
                    <a:bodyPr/>
                    <a:lstStyle>
                      <a:lvl1pPr marL="0" algn="l" defTabSz="3239902" rtl="0" eaLnBrk="1" latinLnBrk="0" hangingPunct="1">
                        <a:defRPr sz="6378" b="1" kern="1200">
                          <a:solidFill>
                            <a:schemeClr val="lt1"/>
                          </a:solidFill>
                          <a:latin typeface="Arial" panose="020B0604020202020204"/>
                        </a:defRPr>
                      </a:lvl1pPr>
                      <a:lvl2pPr marL="1619951" algn="l" defTabSz="3239902" rtl="0" eaLnBrk="1" latinLnBrk="0" hangingPunct="1">
                        <a:defRPr sz="6378" b="1" kern="1200">
                          <a:solidFill>
                            <a:schemeClr val="lt1"/>
                          </a:solidFill>
                          <a:latin typeface="Arial" panose="020B0604020202020204"/>
                        </a:defRPr>
                      </a:lvl2pPr>
                      <a:lvl3pPr marL="3239902" algn="l" defTabSz="3239902" rtl="0" eaLnBrk="1" latinLnBrk="0" hangingPunct="1">
                        <a:defRPr sz="6378" b="1" kern="1200">
                          <a:solidFill>
                            <a:schemeClr val="lt1"/>
                          </a:solidFill>
                          <a:latin typeface="Arial" panose="020B0604020202020204"/>
                        </a:defRPr>
                      </a:lvl3pPr>
                      <a:lvl4pPr marL="4859853" algn="l" defTabSz="3239902" rtl="0" eaLnBrk="1" latinLnBrk="0" hangingPunct="1">
                        <a:defRPr sz="6378" b="1" kern="1200">
                          <a:solidFill>
                            <a:schemeClr val="lt1"/>
                          </a:solidFill>
                          <a:latin typeface="Arial" panose="020B0604020202020204"/>
                        </a:defRPr>
                      </a:lvl4pPr>
                      <a:lvl5pPr marL="6479804" algn="l" defTabSz="3239902" rtl="0" eaLnBrk="1" latinLnBrk="0" hangingPunct="1">
                        <a:defRPr sz="6378" b="1" kern="1200">
                          <a:solidFill>
                            <a:schemeClr val="lt1"/>
                          </a:solidFill>
                          <a:latin typeface="Arial" panose="020B0604020202020204"/>
                        </a:defRPr>
                      </a:lvl5pPr>
                      <a:lvl6pPr marL="8099755" algn="l" defTabSz="3239902" rtl="0" eaLnBrk="1" latinLnBrk="0" hangingPunct="1">
                        <a:defRPr sz="6378" b="1" kern="1200">
                          <a:solidFill>
                            <a:schemeClr val="lt1"/>
                          </a:solidFill>
                          <a:latin typeface="Arial" panose="020B0604020202020204"/>
                        </a:defRPr>
                      </a:lvl6pPr>
                      <a:lvl7pPr marL="9719706" algn="l" defTabSz="3239902" rtl="0" eaLnBrk="1" latinLnBrk="0" hangingPunct="1">
                        <a:defRPr sz="6378" b="1" kern="1200">
                          <a:solidFill>
                            <a:schemeClr val="lt1"/>
                          </a:solidFill>
                          <a:latin typeface="Arial" panose="020B0604020202020204"/>
                        </a:defRPr>
                      </a:lvl7pPr>
                      <a:lvl8pPr marL="11339657" algn="l" defTabSz="3239902" rtl="0" eaLnBrk="1" latinLnBrk="0" hangingPunct="1">
                        <a:defRPr sz="6378" b="1" kern="1200">
                          <a:solidFill>
                            <a:schemeClr val="lt1"/>
                          </a:solidFill>
                          <a:latin typeface="Arial" panose="020B0604020202020204"/>
                        </a:defRPr>
                      </a:lvl8pPr>
                      <a:lvl9pPr marL="12959608" algn="l" defTabSz="3239902" rtl="0" eaLnBrk="1" latinLnBrk="0" hangingPunct="1">
                        <a:defRPr sz="6378" b="1" kern="1200">
                          <a:solidFill>
                            <a:schemeClr val="lt1"/>
                          </a:solidFill>
                          <a:latin typeface="Arial" panose="020B0604020202020204"/>
                        </a:defRPr>
                      </a:lvl9pPr>
                    </a:lstStyle>
                    <a:p>
                      <a:r>
                        <a:rPr lang="en-US" sz="3200" i="1" dirty="0"/>
                        <a:t>SLC10A7</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346C98"/>
                    </a:solidFill>
                  </a:tcPr>
                </a:tc>
                <a:tc>
                  <a:txBody>
                    <a:bodyPr/>
                    <a:lstStyle>
                      <a:lvl1pPr marL="0" algn="l" defTabSz="3239902" rtl="0" eaLnBrk="1" latinLnBrk="0" hangingPunct="1">
                        <a:defRPr sz="6378" b="1" kern="1200">
                          <a:solidFill>
                            <a:schemeClr val="lt1"/>
                          </a:solidFill>
                          <a:latin typeface="Arial" panose="020B0604020202020204"/>
                        </a:defRPr>
                      </a:lvl1pPr>
                      <a:lvl2pPr marL="1619951" algn="l" defTabSz="3239902" rtl="0" eaLnBrk="1" latinLnBrk="0" hangingPunct="1">
                        <a:defRPr sz="6378" b="1" kern="1200">
                          <a:solidFill>
                            <a:schemeClr val="lt1"/>
                          </a:solidFill>
                          <a:latin typeface="Arial" panose="020B0604020202020204"/>
                        </a:defRPr>
                      </a:lvl2pPr>
                      <a:lvl3pPr marL="3239902" algn="l" defTabSz="3239902" rtl="0" eaLnBrk="1" latinLnBrk="0" hangingPunct="1">
                        <a:defRPr sz="6378" b="1" kern="1200">
                          <a:solidFill>
                            <a:schemeClr val="lt1"/>
                          </a:solidFill>
                          <a:latin typeface="Arial" panose="020B0604020202020204"/>
                        </a:defRPr>
                      </a:lvl3pPr>
                      <a:lvl4pPr marL="4859853" algn="l" defTabSz="3239902" rtl="0" eaLnBrk="1" latinLnBrk="0" hangingPunct="1">
                        <a:defRPr sz="6378" b="1" kern="1200">
                          <a:solidFill>
                            <a:schemeClr val="lt1"/>
                          </a:solidFill>
                          <a:latin typeface="Arial" panose="020B0604020202020204"/>
                        </a:defRPr>
                      </a:lvl4pPr>
                      <a:lvl5pPr marL="6479804" algn="l" defTabSz="3239902" rtl="0" eaLnBrk="1" latinLnBrk="0" hangingPunct="1">
                        <a:defRPr sz="6378" b="1" kern="1200">
                          <a:solidFill>
                            <a:schemeClr val="lt1"/>
                          </a:solidFill>
                          <a:latin typeface="Arial" panose="020B0604020202020204"/>
                        </a:defRPr>
                      </a:lvl5pPr>
                      <a:lvl6pPr marL="8099755" algn="l" defTabSz="3239902" rtl="0" eaLnBrk="1" latinLnBrk="0" hangingPunct="1">
                        <a:defRPr sz="6378" b="1" kern="1200">
                          <a:solidFill>
                            <a:schemeClr val="lt1"/>
                          </a:solidFill>
                          <a:latin typeface="Arial" panose="020B0604020202020204"/>
                        </a:defRPr>
                      </a:lvl6pPr>
                      <a:lvl7pPr marL="9719706" algn="l" defTabSz="3239902" rtl="0" eaLnBrk="1" latinLnBrk="0" hangingPunct="1">
                        <a:defRPr sz="6378" b="1" kern="1200">
                          <a:solidFill>
                            <a:schemeClr val="lt1"/>
                          </a:solidFill>
                          <a:latin typeface="Arial" panose="020B0604020202020204"/>
                        </a:defRPr>
                      </a:lvl7pPr>
                      <a:lvl8pPr marL="11339657" algn="l" defTabSz="3239902" rtl="0" eaLnBrk="1" latinLnBrk="0" hangingPunct="1">
                        <a:defRPr sz="6378" b="1" kern="1200">
                          <a:solidFill>
                            <a:schemeClr val="lt1"/>
                          </a:solidFill>
                          <a:latin typeface="Arial" panose="020B0604020202020204"/>
                        </a:defRPr>
                      </a:lvl8pPr>
                      <a:lvl9pPr marL="12959608" algn="l" defTabSz="3239902" rtl="0" eaLnBrk="1" latinLnBrk="0" hangingPunct="1">
                        <a:defRPr sz="6378" b="1" kern="1200">
                          <a:solidFill>
                            <a:schemeClr val="lt1"/>
                          </a:solidFill>
                          <a:latin typeface="Arial" panose="020B0604020202020204"/>
                        </a:defRPr>
                      </a:lvl9pPr>
                    </a:lstStyle>
                    <a:p>
                      <a:r>
                        <a:rPr lang="en-US" sz="3200" i="1" dirty="0"/>
                        <a:t>GNAI1</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346C98"/>
                    </a:solidFill>
                  </a:tcPr>
                </a:tc>
                <a:extLst>
                  <a:ext uri="{0D108BD9-81ED-4DB2-BD59-A6C34878D82A}">
                    <a16:rowId xmlns:a16="http://schemas.microsoft.com/office/drawing/2014/main" val="802370113"/>
                  </a:ext>
                </a:extLst>
              </a:tr>
              <a:tr h="2286661">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Variant Type Identified</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4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Missense</a:t>
                      </a:r>
                    </a:p>
                    <a:p>
                      <a:r>
                        <a:rPr lang="en-US" sz="2800" dirty="0"/>
                        <a:t>(de novo)</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4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Missense</a:t>
                      </a:r>
                    </a:p>
                    <a:p>
                      <a:r>
                        <a:rPr lang="en-US" sz="2800" dirty="0"/>
                        <a:t>(de novo)</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4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Homozygous </a:t>
                      </a:r>
                    </a:p>
                    <a:p>
                      <a:r>
                        <a:rPr lang="en-US" sz="2800" dirty="0"/>
                        <a:t>nonsense</a:t>
                      </a:r>
                    </a:p>
                    <a:p>
                      <a:r>
                        <a:rPr lang="en-US" sz="2800" dirty="0"/>
                        <a:t>(patient only exome)</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4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Heterozygous missense </a:t>
                      </a:r>
                    </a:p>
                    <a:p>
                      <a:r>
                        <a:rPr lang="en-US" sz="2800" dirty="0"/>
                        <a:t>(de novo)</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40000"/>
                      </a:srgbClr>
                    </a:solidFill>
                  </a:tcPr>
                </a:tc>
                <a:extLst>
                  <a:ext uri="{0D108BD9-81ED-4DB2-BD59-A6C34878D82A}">
                    <a16:rowId xmlns:a16="http://schemas.microsoft.com/office/drawing/2014/main" val="4145824875"/>
                  </a:ext>
                </a:extLst>
              </a:tr>
              <a:tr h="2795087">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Patient Phenotype</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2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Seizures, developmental delay and dysmorphic features</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2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Dev delay, seizures, dysmorphic features</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2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Skeletal</a:t>
                      </a:r>
                    </a:p>
                    <a:p>
                      <a:r>
                        <a:rPr lang="en-US" sz="2800" dirty="0"/>
                        <a:t>Dysplasia</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2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Severe global developmental delay, cerebral palsy, mostly hypotonic, epilepsy and encephalopathy</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20000"/>
                      </a:srgbClr>
                    </a:solidFill>
                  </a:tcPr>
                </a:tc>
                <a:extLst>
                  <a:ext uri="{0D108BD9-81ED-4DB2-BD59-A6C34878D82A}">
                    <a16:rowId xmlns:a16="http://schemas.microsoft.com/office/drawing/2014/main" val="793715965"/>
                  </a:ext>
                </a:extLst>
              </a:tr>
              <a:tr h="995951">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Date of Report</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4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January 2019</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4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October 2020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4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June 2018</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4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June 2020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40000"/>
                      </a:srgbClr>
                    </a:solidFill>
                  </a:tcPr>
                </a:tc>
                <a:extLst>
                  <a:ext uri="{0D108BD9-81ED-4DB2-BD59-A6C34878D82A}">
                    <a16:rowId xmlns:a16="http://schemas.microsoft.com/office/drawing/2014/main" val="2279404294"/>
                  </a:ext>
                </a:extLst>
              </a:tr>
              <a:tr h="2345303">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Published Phenotype</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2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Global developmental delay, systemic dysmorphism and epilepsy</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2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Neurodevelopmental delay and/or congenital anomalies.</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2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Skeletal </a:t>
                      </a:r>
                    </a:p>
                    <a:p>
                      <a:r>
                        <a:rPr lang="en-US" sz="2800" dirty="0"/>
                        <a:t>Dysplasia</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2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Developmental delay, seizures, and hypotonia</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20000"/>
                      </a:srgbClr>
                    </a:solidFill>
                  </a:tcPr>
                </a:tc>
                <a:extLst>
                  <a:ext uri="{0D108BD9-81ED-4DB2-BD59-A6C34878D82A}">
                    <a16:rowId xmlns:a16="http://schemas.microsoft.com/office/drawing/2014/main" val="3330580339"/>
                  </a:ext>
                </a:extLst>
              </a:tr>
              <a:tr h="1639211">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Reference</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4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b="0" i="0" kern="1200" dirty="0">
                          <a:solidFill>
                            <a:schemeClr val="dk1"/>
                          </a:solidFill>
                          <a:effectLst/>
                          <a:latin typeface="+mn-lt"/>
                          <a:ea typeface="+mn-ea"/>
                          <a:cs typeface="+mn-cs"/>
                        </a:rPr>
                        <a:t>34112922 (ref 1)</a:t>
                      </a:r>
                    </a:p>
                    <a:p>
                      <a:endParaRPr lang="en-US" sz="2800" b="0" i="0" kern="1200" dirty="0">
                        <a:solidFill>
                          <a:schemeClr val="dk1"/>
                        </a:solidFill>
                        <a:effectLst/>
                        <a:latin typeface="+mn-lt"/>
                        <a:ea typeface="+mn-ea"/>
                        <a:cs typeface="+mn-cs"/>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4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pPr marL="0" marR="0" indent="0" algn="l" defTabSz="3016919" rtl="0" eaLnBrk="1" fontAlgn="auto" latinLnBrk="0" hangingPunct="1">
                        <a:lnSpc>
                          <a:spcPct val="100000"/>
                        </a:lnSpc>
                        <a:spcBef>
                          <a:spcPts val="0"/>
                        </a:spcBef>
                        <a:spcAft>
                          <a:spcPts val="0"/>
                        </a:spcAft>
                        <a:buClrTx/>
                        <a:buSzTx/>
                        <a:buFontTx/>
                        <a:buNone/>
                        <a:tabLst/>
                        <a:defRPr/>
                      </a:pPr>
                      <a:r>
                        <a:rPr lang="en-US" sz="2800" dirty="0"/>
                        <a:t>33268356 (ref 2)</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4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b="0" i="0" kern="1200" dirty="0">
                          <a:solidFill>
                            <a:schemeClr val="dk1"/>
                          </a:solidFill>
                          <a:effectLst/>
                          <a:latin typeface="+mn-lt"/>
                          <a:ea typeface="+mn-ea"/>
                          <a:cs typeface="+mn-cs"/>
                        </a:rPr>
                        <a:t>29878199 (ref 3)</a:t>
                      </a:r>
                    </a:p>
                    <a:p>
                      <a:r>
                        <a:rPr lang="en-US" sz="2800" b="0" i="0" kern="1200" dirty="0">
                          <a:solidFill>
                            <a:schemeClr val="dk1"/>
                          </a:solidFill>
                          <a:effectLst/>
                          <a:latin typeface="+mn-lt"/>
                          <a:ea typeface="+mn-ea"/>
                          <a:cs typeface="+mn-cs"/>
                        </a:rPr>
                        <a:t>30082715 (ref 4)</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4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pPr marL="0" marR="0" lvl="0" indent="0" algn="l" defTabSz="3016919" rtl="0" eaLnBrk="1" fontAlgn="auto" latinLnBrk="0" hangingPunct="1">
                        <a:lnSpc>
                          <a:spcPct val="100000"/>
                        </a:lnSpc>
                        <a:spcBef>
                          <a:spcPts val="0"/>
                        </a:spcBef>
                        <a:spcAft>
                          <a:spcPts val="0"/>
                        </a:spcAft>
                        <a:buClrTx/>
                        <a:buSzTx/>
                        <a:buFontTx/>
                        <a:buNone/>
                        <a:tabLst/>
                        <a:defRPr/>
                      </a:pPr>
                      <a:r>
                        <a:rPr lang="en-US" sz="2800" dirty="0"/>
                        <a:t>33473207 (ref 5)</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40000"/>
                      </a:srgbClr>
                    </a:solidFill>
                  </a:tcPr>
                </a:tc>
                <a:extLst>
                  <a:ext uri="{0D108BD9-81ED-4DB2-BD59-A6C34878D82A}">
                    <a16:rowId xmlns:a16="http://schemas.microsoft.com/office/drawing/2014/main" val="2750134354"/>
                  </a:ext>
                </a:extLst>
              </a:tr>
              <a:tr h="1200016">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Date published</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2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December 2021</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2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December 2020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2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August 2018</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20000"/>
                      </a:srgbClr>
                    </a:solidFill>
                  </a:tcPr>
                </a:tc>
                <a:tc>
                  <a:txBody>
                    <a:bodyPr/>
                    <a:lstStyle>
                      <a:lvl1pPr marL="0" algn="l" defTabSz="3239902" rtl="0" eaLnBrk="1" latinLnBrk="0" hangingPunct="1">
                        <a:defRPr sz="6378" kern="1200">
                          <a:solidFill>
                            <a:schemeClr val="dk1"/>
                          </a:solidFill>
                          <a:latin typeface="Arial" panose="020B0604020202020204"/>
                        </a:defRPr>
                      </a:lvl1pPr>
                      <a:lvl2pPr marL="1619951" algn="l" defTabSz="3239902" rtl="0" eaLnBrk="1" latinLnBrk="0" hangingPunct="1">
                        <a:defRPr sz="6378" kern="1200">
                          <a:solidFill>
                            <a:schemeClr val="dk1"/>
                          </a:solidFill>
                          <a:latin typeface="Arial" panose="020B0604020202020204"/>
                        </a:defRPr>
                      </a:lvl2pPr>
                      <a:lvl3pPr marL="3239902" algn="l" defTabSz="3239902" rtl="0" eaLnBrk="1" latinLnBrk="0" hangingPunct="1">
                        <a:defRPr sz="6378" kern="1200">
                          <a:solidFill>
                            <a:schemeClr val="dk1"/>
                          </a:solidFill>
                          <a:latin typeface="Arial" panose="020B0604020202020204"/>
                        </a:defRPr>
                      </a:lvl3pPr>
                      <a:lvl4pPr marL="4859853" algn="l" defTabSz="3239902" rtl="0" eaLnBrk="1" latinLnBrk="0" hangingPunct="1">
                        <a:defRPr sz="6378" kern="1200">
                          <a:solidFill>
                            <a:schemeClr val="dk1"/>
                          </a:solidFill>
                          <a:latin typeface="Arial" panose="020B0604020202020204"/>
                        </a:defRPr>
                      </a:lvl4pPr>
                      <a:lvl5pPr marL="6479804" algn="l" defTabSz="3239902" rtl="0" eaLnBrk="1" latinLnBrk="0" hangingPunct="1">
                        <a:defRPr sz="6378" kern="1200">
                          <a:solidFill>
                            <a:schemeClr val="dk1"/>
                          </a:solidFill>
                          <a:latin typeface="Arial" panose="020B0604020202020204"/>
                        </a:defRPr>
                      </a:lvl5pPr>
                      <a:lvl6pPr marL="8099755" algn="l" defTabSz="3239902" rtl="0" eaLnBrk="1" latinLnBrk="0" hangingPunct="1">
                        <a:defRPr sz="6378" kern="1200">
                          <a:solidFill>
                            <a:schemeClr val="dk1"/>
                          </a:solidFill>
                          <a:latin typeface="Arial" panose="020B0604020202020204"/>
                        </a:defRPr>
                      </a:lvl6pPr>
                      <a:lvl7pPr marL="9719706" algn="l" defTabSz="3239902" rtl="0" eaLnBrk="1" latinLnBrk="0" hangingPunct="1">
                        <a:defRPr sz="6378" kern="1200">
                          <a:solidFill>
                            <a:schemeClr val="dk1"/>
                          </a:solidFill>
                          <a:latin typeface="Arial" panose="020B0604020202020204"/>
                        </a:defRPr>
                      </a:lvl7pPr>
                      <a:lvl8pPr marL="11339657" algn="l" defTabSz="3239902" rtl="0" eaLnBrk="1" latinLnBrk="0" hangingPunct="1">
                        <a:defRPr sz="6378" kern="1200">
                          <a:solidFill>
                            <a:schemeClr val="dk1"/>
                          </a:solidFill>
                          <a:latin typeface="Arial" panose="020B0604020202020204"/>
                        </a:defRPr>
                      </a:lvl8pPr>
                      <a:lvl9pPr marL="12959608" algn="l" defTabSz="3239902" rtl="0" eaLnBrk="1" latinLnBrk="0" hangingPunct="1">
                        <a:defRPr sz="6378" kern="1200">
                          <a:solidFill>
                            <a:schemeClr val="dk1"/>
                          </a:solidFill>
                          <a:latin typeface="Arial" panose="020B0604020202020204"/>
                        </a:defRPr>
                      </a:lvl9pPr>
                    </a:lstStyle>
                    <a:p>
                      <a:r>
                        <a:rPr lang="en-US" sz="2800" dirty="0"/>
                        <a:t>May 2021</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346C98">
                        <a:tint val="20000"/>
                      </a:srgbClr>
                    </a:solidFill>
                  </a:tcPr>
                </a:tc>
                <a:extLst>
                  <a:ext uri="{0D108BD9-81ED-4DB2-BD59-A6C34878D82A}">
                    <a16:rowId xmlns:a16="http://schemas.microsoft.com/office/drawing/2014/main" val="4104512588"/>
                  </a:ext>
                </a:extLst>
              </a:tr>
            </a:tbl>
          </a:graphicData>
        </a:graphic>
      </p:graphicFrame>
      <p:grpSp>
        <p:nvGrpSpPr>
          <p:cNvPr id="108" name="Group 107">
            <a:extLst>
              <a:ext uri="{FF2B5EF4-FFF2-40B4-BE49-F238E27FC236}">
                <a16:creationId xmlns:a16="http://schemas.microsoft.com/office/drawing/2014/main" id="{9089E2E2-8ACB-4310-4A66-DDE8DD1CBF38}"/>
              </a:ext>
            </a:extLst>
          </p:cNvPr>
          <p:cNvGrpSpPr/>
          <p:nvPr/>
        </p:nvGrpSpPr>
        <p:grpSpPr>
          <a:xfrm>
            <a:off x="-2050769" y="33755855"/>
            <a:ext cx="19285025" cy="7346615"/>
            <a:chOff x="-2396518" y="32262238"/>
            <a:chExt cx="17437804" cy="7346615"/>
          </a:xfrm>
        </p:grpSpPr>
        <p:sp>
          <p:nvSpPr>
            <p:cNvPr id="93" name="TextBox 92">
              <a:extLst>
                <a:ext uri="{FF2B5EF4-FFF2-40B4-BE49-F238E27FC236}">
                  <a16:creationId xmlns:a16="http://schemas.microsoft.com/office/drawing/2014/main" id="{FF2122AB-3323-E011-B6EA-5DDA078D34BD}"/>
                </a:ext>
              </a:extLst>
            </p:cNvPr>
            <p:cNvSpPr txBox="1"/>
            <p:nvPr/>
          </p:nvSpPr>
          <p:spPr>
            <a:xfrm>
              <a:off x="-38707" y="32262238"/>
              <a:ext cx="15079993" cy="1153521"/>
            </a:xfrm>
            <a:prstGeom prst="rect">
              <a:avLst/>
            </a:prstGeom>
            <a:noFill/>
          </p:spPr>
          <p:txBody>
            <a:bodyPr wrap="square" rtlCol="0">
              <a:spAutoFit/>
            </a:bodyPr>
            <a:lstStyle/>
            <a:p>
              <a:pPr algn="just" defTabSz="3859649">
                <a:spcBef>
                  <a:spcPts val="6000"/>
                </a:spcBef>
              </a:pPr>
              <a:r>
                <a:rPr lang="en-US" sz="3300" b="1" dirty="0">
                  <a:solidFill>
                    <a:srgbClr val="F05578"/>
                  </a:solidFill>
                  <a:latin typeface="Arial" charset="0"/>
                  <a:ea typeface="Arial" charset="0"/>
                  <a:cs typeface="Arial" charset="0"/>
                </a:rPr>
                <a:t>b) Candidate variants – exome (only index patient tested)</a:t>
              </a:r>
              <a:endParaRPr lang="en-US" sz="3300" b="1" dirty="0">
                <a:solidFill>
                  <a:srgbClr val="346C98"/>
                </a:solidFill>
                <a:latin typeface="Arial" charset="0"/>
                <a:ea typeface="Arial" charset="0"/>
                <a:cs typeface="Arial" charset="0"/>
              </a:endParaRPr>
            </a:p>
            <a:p>
              <a:pPr algn="just" defTabSz="3859649">
                <a:lnSpc>
                  <a:spcPct val="120000"/>
                </a:lnSpc>
              </a:pPr>
              <a:endParaRPr lang="en-US" sz="3300" dirty="0">
                <a:solidFill>
                  <a:srgbClr val="000000"/>
                </a:solidFill>
                <a:latin typeface="Arial" charset="0"/>
                <a:ea typeface="Arial" charset="0"/>
                <a:cs typeface="Arial" charset="0"/>
              </a:endParaRPr>
            </a:p>
          </p:txBody>
        </p:sp>
        <p:graphicFrame>
          <p:nvGraphicFramePr>
            <p:cNvPr id="94" name="Chart 93">
              <a:extLst>
                <a:ext uri="{FF2B5EF4-FFF2-40B4-BE49-F238E27FC236}">
                  <a16:creationId xmlns:a16="http://schemas.microsoft.com/office/drawing/2014/main" id="{8AAD5BCF-EFEF-13D3-33D8-2B578EF8700E}"/>
                </a:ext>
              </a:extLst>
            </p:cNvPr>
            <p:cNvGraphicFramePr>
              <a:graphicFrameLocks/>
            </p:cNvGraphicFramePr>
            <p:nvPr>
              <p:extLst>
                <p:ext uri="{D42A27DB-BD31-4B8C-83A1-F6EECF244321}">
                  <p14:modId xmlns:p14="http://schemas.microsoft.com/office/powerpoint/2010/main" val="3780073004"/>
                </p:ext>
              </p:extLst>
            </p:nvPr>
          </p:nvGraphicFramePr>
          <p:xfrm>
            <a:off x="-2396518" y="33062018"/>
            <a:ext cx="9194541" cy="6383655"/>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5" name="Chart 94">
              <a:extLst>
                <a:ext uri="{FF2B5EF4-FFF2-40B4-BE49-F238E27FC236}">
                  <a16:creationId xmlns:a16="http://schemas.microsoft.com/office/drawing/2014/main" id="{CDE07593-A9E0-7B7D-4DA8-2406AF9D312D}"/>
                </a:ext>
              </a:extLst>
            </p:cNvPr>
            <p:cNvGraphicFramePr>
              <a:graphicFrameLocks/>
            </p:cNvGraphicFramePr>
            <p:nvPr>
              <p:extLst>
                <p:ext uri="{D42A27DB-BD31-4B8C-83A1-F6EECF244321}">
                  <p14:modId xmlns:p14="http://schemas.microsoft.com/office/powerpoint/2010/main" val="2063916087"/>
                </p:ext>
              </p:extLst>
            </p:nvPr>
          </p:nvGraphicFramePr>
          <p:xfrm>
            <a:off x="4840417" y="33189266"/>
            <a:ext cx="7200364" cy="6419587"/>
          </p:xfrm>
          <a:graphic>
            <a:graphicData uri="http://schemas.openxmlformats.org/drawingml/2006/chart">
              <c:chart xmlns:c="http://schemas.openxmlformats.org/drawingml/2006/chart" xmlns:r="http://schemas.openxmlformats.org/officeDocument/2006/relationships" r:id="rId6"/>
            </a:graphicData>
          </a:graphic>
        </p:graphicFrame>
      </p:grpSp>
      <p:grpSp>
        <p:nvGrpSpPr>
          <p:cNvPr id="105" name="Group 104">
            <a:extLst>
              <a:ext uri="{FF2B5EF4-FFF2-40B4-BE49-F238E27FC236}">
                <a16:creationId xmlns:a16="http://schemas.microsoft.com/office/drawing/2014/main" id="{5BDB264C-731A-BDD9-FC6E-0839E02A5DB8}"/>
              </a:ext>
            </a:extLst>
          </p:cNvPr>
          <p:cNvGrpSpPr/>
          <p:nvPr/>
        </p:nvGrpSpPr>
        <p:grpSpPr>
          <a:xfrm>
            <a:off x="225523" y="8940698"/>
            <a:ext cx="14240291" cy="15206604"/>
            <a:chOff x="15212211" y="5728729"/>
            <a:chExt cx="14240291" cy="15206604"/>
          </a:xfrm>
        </p:grpSpPr>
        <p:sp>
          <p:nvSpPr>
            <p:cNvPr id="86" name="TextBox 85">
              <a:extLst>
                <a:ext uri="{FF2B5EF4-FFF2-40B4-BE49-F238E27FC236}">
                  <a16:creationId xmlns:a16="http://schemas.microsoft.com/office/drawing/2014/main" id="{F92E9505-0E7B-2BBD-28E3-B164B048750A}"/>
                </a:ext>
              </a:extLst>
            </p:cNvPr>
            <p:cNvSpPr txBox="1"/>
            <p:nvPr/>
          </p:nvSpPr>
          <p:spPr>
            <a:xfrm>
              <a:off x="15212211" y="5728729"/>
              <a:ext cx="13834940" cy="738664"/>
            </a:xfrm>
            <a:prstGeom prst="rect">
              <a:avLst/>
            </a:prstGeom>
            <a:noFill/>
          </p:spPr>
          <p:txBody>
            <a:bodyPr wrap="square" rtlCol="0">
              <a:spAutoFit/>
            </a:bodyPr>
            <a:lstStyle/>
            <a:p>
              <a:pPr algn="just" defTabSz="3859649">
                <a:spcBef>
                  <a:spcPts val="6000"/>
                </a:spcBef>
              </a:pPr>
              <a:r>
                <a:rPr lang="en-US" sz="4200" b="1" dirty="0">
                  <a:solidFill>
                    <a:srgbClr val="F05578"/>
                  </a:solidFill>
                  <a:latin typeface="Arial" charset="0"/>
                  <a:ea typeface="Arial" charset="0"/>
                  <a:cs typeface="Arial" charset="0"/>
                </a:rPr>
                <a:t>Methods</a:t>
              </a:r>
              <a:endParaRPr lang="en-US" sz="4200" dirty="0">
                <a:solidFill>
                  <a:srgbClr val="000000"/>
                </a:solidFill>
                <a:latin typeface="Arial" charset="0"/>
                <a:ea typeface="Arial" charset="0"/>
                <a:cs typeface="Arial" charset="0"/>
              </a:endParaRPr>
            </a:p>
          </p:txBody>
        </p:sp>
        <p:grpSp>
          <p:nvGrpSpPr>
            <p:cNvPr id="102" name="Group 101">
              <a:extLst>
                <a:ext uri="{FF2B5EF4-FFF2-40B4-BE49-F238E27FC236}">
                  <a16:creationId xmlns:a16="http://schemas.microsoft.com/office/drawing/2014/main" id="{1276EAA7-2B93-EFC5-E425-12A120C7296C}"/>
                </a:ext>
              </a:extLst>
            </p:cNvPr>
            <p:cNvGrpSpPr/>
            <p:nvPr/>
          </p:nvGrpSpPr>
          <p:grpSpPr>
            <a:xfrm>
              <a:off x="15469892" y="7530570"/>
              <a:ext cx="13982610" cy="13404763"/>
              <a:chOff x="1101473" y="12083905"/>
              <a:chExt cx="13982610" cy="13404763"/>
            </a:xfrm>
          </p:grpSpPr>
          <p:sp>
            <p:nvSpPr>
              <p:cNvPr id="101" name="Can 100">
                <a:extLst>
                  <a:ext uri="{FF2B5EF4-FFF2-40B4-BE49-F238E27FC236}">
                    <a16:creationId xmlns:a16="http://schemas.microsoft.com/office/drawing/2014/main" id="{53F38C55-65C9-FEFC-C6DF-94E75C5F8968}"/>
                  </a:ext>
                </a:extLst>
              </p:cNvPr>
              <p:cNvSpPr/>
              <p:nvPr/>
            </p:nvSpPr>
            <p:spPr>
              <a:xfrm>
                <a:off x="11692476" y="14253017"/>
                <a:ext cx="2854653" cy="3705975"/>
              </a:xfrm>
              <a:prstGeom prst="can">
                <a:avLst/>
              </a:prstGeom>
              <a:solidFill>
                <a:srgbClr val="F05578">
                  <a:lumMod val="40000"/>
                  <a:lumOff val="60000"/>
                </a:srgbClr>
              </a:solidFill>
              <a:ln w="12700" cap="flat" cmpd="sng" algn="ctr">
                <a:solidFill>
                  <a:srgbClr val="346C98">
                    <a:shade val="50000"/>
                  </a:srgbClr>
                </a:solidFill>
                <a:prstDash val="solid"/>
                <a:miter lim="800000"/>
              </a:ln>
              <a:effectLst/>
            </p:spPr>
            <p:txBody>
              <a:bodyPr rtlCol="0" anchor="ctr"/>
              <a:lstStyle/>
              <a:p>
                <a:pPr marL="0" marR="0" lvl="0" indent="0" algn="ctr" defTabSz="3859649" eaLnBrk="1" fontAlgn="auto" latinLnBrk="0" hangingPunct="1">
                  <a:lnSpc>
                    <a:spcPct val="100000"/>
                  </a:lnSpc>
                  <a:spcBef>
                    <a:spcPts val="0"/>
                  </a:spcBef>
                  <a:spcAft>
                    <a:spcPts val="0"/>
                  </a:spcAft>
                  <a:buClrTx/>
                  <a:buSzTx/>
                  <a:buFontTx/>
                  <a:buNone/>
                  <a:tabLst/>
                  <a:defRPr/>
                </a:pPr>
                <a:endParaRPr kumimoji="0" lang="en-US" sz="2800" b="0" i="0" u="none" strike="noStrike" kern="0" cap="none" spc="0" normalizeH="0" baseline="0" noProof="0" dirty="0">
                  <a:ln>
                    <a:noFill/>
                  </a:ln>
                  <a:solidFill>
                    <a:srgbClr val="000000"/>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61" name="Rectangle 60">
                <a:extLst>
                  <a:ext uri="{FF2B5EF4-FFF2-40B4-BE49-F238E27FC236}">
                    <a16:creationId xmlns:a16="http://schemas.microsoft.com/office/drawing/2014/main" id="{2BF789E4-BA5E-C76B-D557-4BDB2D696015}"/>
                  </a:ext>
                </a:extLst>
              </p:cNvPr>
              <p:cNvSpPr/>
              <p:nvPr/>
            </p:nvSpPr>
            <p:spPr>
              <a:xfrm>
                <a:off x="6584015" y="12090292"/>
                <a:ext cx="2328443" cy="1371722"/>
              </a:xfrm>
              <a:prstGeom prst="rect">
                <a:avLst/>
              </a:prstGeom>
              <a:solidFill>
                <a:srgbClr val="346C98">
                  <a:lumMod val="40000"/>
                  <a:lumOff val="60000"/>
                </a:srgbClr>
              </a:solidFill>
              <a:ln w="12700" cap="flat" cmpd="sng" algn="ctr">
                <a:solidFill>
                  <a:srgbClr val="346C98">
                    <a:shade val="50000"/>
                  </a:srgbClr>
                </a:solidFill>
                <a:prstDash val="solid"/>
                <a:miter lim="800000"/>
              </a:ln>
              <a:effectLst/>
            </p:spPr>
            <p:txBody>
              <a:bodyPr rtlCol="0" anchor="ctr"/>
              <a:lstStyle/>
              <a:p>
                <a:pPr marL="0" marR="0" lvl="0" indent="0" algn="ctr" defTabSz="3859649" eaLnBrk="1" fontAlgn="auto" latinLnBrk="0" hangingPunct="1">
                  <a:lnSpc>
                    <a:spcPct val="100000"/>
                  </a:lnSpc>
                  <a:spcBef>
                    <a:spcPts val="0"/>
                  </a:spcBef>
                  <a:spcAft>
                    <a:spcPts val="0"/>
                  </a:spcAft>
                  <a:buClrTx/>
                  <a:buSzTx/>
                  <a:buFontTx/>
                  <a:buNone/>
                  <a:tabLst/>
                  <a:defRPr/>
                </a:pP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~40,000 sequence variants</a:t>
                </a:r>
              </a:p>
            </p:txBody>
          </p:sp>
          <p:sp>
            <p:nvSpPr>
              <p:cNvPr id="62" name="Rectangle 61">
                <a:extLst>
                  <a:ext uri="{FF2B5EF4-FFF2-40B4-BE49-F238E27FC236}">
                    <a16:creationId xmlns:a16="http://schemas.microsoft.com/office/drawing/2014/main" id="{453C9E8A-EBC6-7CA9-70B7-C509DE16729E}"/>
                  </a:ext>
                </a:extLst>
              </p:cNvPr>
              <p:cNvSpPr/>
              <p:nvPr/>
            </p:nvSpPr>
            <p:spPr>
              <a:xfrm>
                <a:off x="9730051" y="12083905"/>
                <a:ext cx="2412413" cy="1406169"/>
              </a:xfrm>
              <a:prstGeom prst="rect">
                <a:avLst/>
              </a:prstGeom>
              <a:solidFill>
                <a:srgbClr val="346C98">
                  <a:lumMod val="40000"/>
                  <a:lumOff val="60000"/>
                </a:srgbClr>
              </a:solidFill>
              <a:ln w="12700" cap="flat" cmpd="sng" algn="ctr">
                <a:solidFill>
                  <a:srgbClr val="346C98">
                    <a:shade val="50000"/>
                  </a:srgbClr>
                </a:solidFill>
                <a:prstDash val="solid"/>
                <a:miter lim="800000"/>
              </a:ln>
              <a:effectLst/>
            </p:spPr>
            <p:txBody>
              <a:bodyPr rtlCol="0" anchor="ctr"/>
              <a:lstStyle/>
              <a:p>
                <a:pPr marL="0" marR="0" lvl="0" indent="0" algn="ctr" defTabSz="3859649" eaLnBrk="1" fontAlgn="auto" latinLnBrk="0" hangingPunct="1">
                  <a:lnSpc>
                    <a:spcPct val="100000"/>
                  </a:lnSpc>
                  <a:spcBef>
                    <a:spcPts val="0"/>
                  </a:spcBef>
                  <a:spcAft>
                    <a:spcPts val="0"/>
                  </a:spcAft>
                  <a:buClrTx/>
                  <a:buSzTx/>
                  <a:buFontTx/>
                  <a:buNone/>
                  <a:tabLst/>
                  <a:defRPr/>
                </a:pP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CNVs</a:t>
                </a:r>
              </a:p>
            </p:txBody>
          </p:sp>
          <p:cxnSp>
            <p:nvCxnSpPr>
              <p:cNvPr id="63" name="Straight Arrow Connector 62">
                <a:extLst>
                  <a:ext uri="{FF2B5EF4-FFF2-40B4-BE49-F238E27FC236}">
                    <a16:creationId xmlns:a16="http://schemas.microsoft.com/office/drawing/2014/main" id="{33B46A25-6192-44AA-188F-6A814A313370}"/>
                  </a:ext>
                </a:extLst>
              </p:cNvPr>
              <p:cNvCxnSpPr>
                <a:cxnSpLocks/>
              </p:cNvCxnSpPr>
              <p:nvPr/>
            </p:nvCxnSpPr>
            <p:spPr>
              <a:xfrm>
                <a:off x="9363455" y="13417524"/>
                <a:ext cx="0" cy="900000"/>
              </a:xfrm>
              <a:prstGeom prst="straightConnector1">
                <a:avLst/>
              </a:prstGeom>
              <a:noFill/>
              <a:ln w="152400" cap="flat" cmpd="sng" algn="ctr">
                <a:solidFill>
                  <a:srgbClr val="F05578"/>
                </a:solidFill>
                <a:prstDash val="solid"/>
                <a:miter lim="800000"/>
                <a:tailEnd type="triangle"/>
              </a:ln>
              <a:effectLst/>
            </p:spPr>
          </p:cxnSp>
          <p:sp>
            <p:nvSpPr>
              <p:cNvPr id="64" name="TextBox 63">
                <a:extLst>
                  <a:ext uri="{FF2B5EF4-FFF2-40B4-BE49-F238E27FC236}">
                    <a16:creationId xmlns:a16="http://schemas.microsoft.com/office/drawing/2014/main" id="{A418222F-B968-B940-CD17-22B2948B24D6}"/>
                  </a:ext>
                </a:extLst>
              </p:cNvPr>
              <p:cNvSpPr txBox="1"/>
              <p:nvPr/>
            </p:nvSpPr>
            <p:spPr>
              <a:xfrm>
                <a:off x="2909036" y="12660801"/>
                <a:ext cx="2973156" cy="553998"/>
              </a:xfrm>
              <a:prstGeom prst="rect">
                <a:avLst/>
              </a:prstGeom>
              <a:noFill/>
            </p:spPr>
            <p:txBody>
              <a:bodyPr wrap="square" rtlCol="0">
                <a:spAutoFit/>
              </a:bodyPr>
              <a:lstStyle/>
              <a:p>
                <a:pPr defTabSz="3859649"/>
                <a:r>
                  <a:rPr lang="fi-FI" sz="3000" b="1" dirty="0" err="1">
                    <a:solidFill>
                      <a:srgbClr val="51555D"/>
                    </a:solidFill>
                    <a:latin typeface="Helvetica Neue" panose="02000503000000020004" pitchFamily="2" charset="0"/>
                    <a:ea typeface="Helvetica Neue" panose="02000503000000020004" pitchFamily="2" charset="0"/>
                    <a:cs typeface="Helvetica Neue" panose="02000503000000020004" pitchFamily="2" charset="0"/>
                  </a:rPr>
                  <a:t>Raw</a:t>
                </a:r>
                <a:r>
                  <a:rPr lang="fi-FI" sz="3000" b="1" dirty="0">
                    <a:solidFill>
                      <a:srgbClr val="51555D"/>
                    </a:solidFill>
                    <a:latin typeface="Helvetica Neue" panose="02000503000000020004" pitchFamily="2" charset="0"/>
                    <a:ea typeface="Helvetica Neue" panose="02000503000000020004" pitchFamily="2" charset="0"/>
                    <a:cs typeface="Helvetica Neue" panose="02000503000000020004" pitchFamily="2" charset="0"/>
                  </a:rPr>
                  <a:t> </a:t>
                </a:r>
                <a:r>
                  <a:rPr lang="fi-FI" sz="3000" b="1" dirty="0" err="1">
                    <a:solidFill>
                      <a:srgbClr val="51555D"/>
                    </a:solidFill>
                    <a:latin typeface="Helvetica Neue" panose="02000503000000020004" pitchFamily="2" charset="0"/>
                    <a:ea typeface="Helvetica Neue" panose="02000503000000020004" pitchFamily="2" charset="0"/>
                    <a:cs typeface="Helvetica Neue" panose="02000503000000020004" pitchFamily="2" charset="0"/>
                  </a:rPr>
                  <a:t>variants</a:t>
                </a:r>
                <a:endParaRPr lang="fi-FI" sz="3000" b="1" dirty="0">
                  <a:solidFill>
                    <a:srgbClr val="51555D"/>
                  </a:solidFill>
                  <a:latin typeface="Helvetica Neue" panose="02000503000000020004" pitchFamily="2" charset="0"/>
                  <a:ea typeface="Helvetica Neue" panose="02000503000000020004" pitchFamily="2" charset="0"/>
                  <a:cs typeface="Helvetica Neue" panose="02000503000000020004" pitchFamily="2" charset="0"/>
                </a:endParaRPr>
              </a:p>
            </p:txBody>
          </p:sp>
          <p:grpSp>
            <p:nvGrpSpPr>
              <p:cNvPr id="65" name="Group 64">
                <a:extLst>
                  <a:ext uri="{FF2B5EF4-FFF2-40B4-BE49-F238E27FC236}">
                    <a16:creationId xmlns:a16="http://schemas.microsoft.com/office/drawing/2014/main" id="{A243A3EA-B925-68D5-63B8-221626C786B4}"/>
                  </a:ext>
                </a:extLst>
              </p:cNvPr>
              <p:cNvGrpSpPr/>
              <p:nvPr/>
            </p:nvGrpSpPr>
            <p:grpSpPr>
              <a:xfrm>
                <a:off x="8328938" y="14344742"/>
                <a:ext cx="2852272" cy="3614250"/>
                <a:chOff x="1878021" y="3153766"/>
                <a:chExt cx="1786059" cy="2130383"/>
              </a:xfrm>
            </p:grpSpPr>
            <p:sp>
              <p:nvSpPr>
                <p:cNvPr id="66" name="Can 65">
                  <a:extLst>
                    <a:ext uri="{FF2B5EF4-FFF2-40B4-BE49-F238E27FC236}">
                      <a16:creationId xmlns:a16="http://schemas.microsoft.com/office/drawing/2014/main" id="{BDE338B6-683D-5789-1F38-0211AEBE44D9}"/>
                    </a:ext>
                  </a:extLst>
                </p:cNvPr>
                <p:cNvSpPr/>
                <p:nvPr/>
              </p:nvSpPr>
              <p:spPr>
                <a:xfrm>
                  <a:off x="1878021" y="3153766"/>
                  <a:ext cx="1674396" cy="2130383"/>
                </a:xfrm>
                <a:prstGeom prst="can">
                  <a:avLst/>
                </a:prstGeom>
                <a:solidFill>
                  <a:srgbClr val="F05578">
                    <a:lumMod val="40000"/>
                    <a:lumOff val="60000"/>
                  </a:srgbClr>
                </a:solidFill>
                <a:ln w="12700" cap="flat" cmpd="sng" algn="ctr">
                  <a:solidFill>
                    <a:srgbClr val="346C98">
                      <a:shade val="50000"/>
                    </a:srgbClr>
                  </a:solidFill>
                  <a:prstDash val="solid"/>
                  <a:miter lim="800000"/>
                </a:ln>
                <a:effectLst/>
              </p:spPr>
              <p:txBody>
                <a:bodyPr rtlCol="0" anchor="ctr"/>
                <a:lstStyle/>
                <a:p>
                  <a:pPr marL="0" marR="0" lvl="0" indent="0" algn="ctr" defTabSz="3859649" eaLnBrk="1" fontAlgn="auto" latinLnBrk="0" hangingPunct="1">
                    <a:lnSpc>
                      <a:spcPct val="100000"/>
                    </a:lnSpc>
                    <a:spcBef>
                      <a:spcPts val="0"/>
                    </a:spcBef>
                    <a:spcAft>
                      <a:spcPts val="0"/>
                    </a:spcAft>
                    <a:buClrTx/>
                    <a:buSzTx/>
                    <a:buFontTx/>
                    <a:buNone/>
                    <a:tabLst/>
                    <a:defRPr/>
                  </a:pPr>
                  <a:endParaRPr kumimoji="0" lang="en-US" sz="2800" b="0" i="0" u="none" strike="noStrike" kern="0" cap="none" spc="0" normalizeH="0" baseline="0" noProof="0" dirty="0">
                    <a:ln>
                      <a:noFill/>
                    </a:ln>
                    <a:solidFill>
                      <a:srgbClr val="000000"/>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67" name="TextBox 66">
                  <a:extLst>
                    <a:ext uri="{FF2B5EF4-FFF2-40B4-BE49-F238E27FC236}">
                      <a16:creationId xmlns:a16="http://schemas.microsoft.com/office/drawing/2014/main" id="{E13D19A3-7C9A-12B9-49C5-C6CC0138808E}"/>
                    </a:ext>
                  </a:extLst>
                </p:cNvPr>
                <p:cNvSpPr txBox="1"/>
                <p:nvPr/>
              </p:nvSpPr>
              <p:spPr>
                <a:xfrm>
                  <a:off x="2225624" y="3766440"/>
                  <a:ext cx="1438456" cy="1070353"/>
                </a:xfrm>
                <a:prstGeom prst="rect">
                  <a:avLst/>
                </a:prstGeom>
                <a:noFill/>
              </p:spPr>
              <p:txBody>
                <a:bodyPr wrap="square" rtlCol="0">
                  <a:spAutoFit/>
                </a:bodyPr>
                <a:lstStyle/>
                <a:p>
                  <a:pPr marL="0" marR="0" lvl="0" indent="0" defTabSz="3859649"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Missense Nonsense</a:t>
                  </a:r>
                </a:p>
                <a:p>
                  <a:pPr marL="0" marR="0" lvl="0" indent="0" defTabSz="3859649"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Frameshift</a:t>
                  </a:r>
                </a:p>
                <a:p>
                  <a:pPr marL="0" marR="0" lvl="0" indent="0" defTabSz="3859649"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Splice site</a:t>
                  </a:r>
                </a:p>
              </p:txBody>
            </p:sp>
          </p:grpSp>
          <p:grpSp>
            <p:nvGrpSpPr>
              <p:cNvPr id="68" name="Group 67">
                <a:extLst>
                  <a:ext uri="{FF2B5EF4-FFF2-40B4-BE49-F238E27FC236}">
                    <a16:creationId xmlns:a16="http://schemas.microsoft.com/office/drawing/2014/main" id="{6FCA92BE-1A54-6B8D-DB78-A421E8A10D70}"/>
                  </a:ext>
                </a:extLst>
              </p:cNvPr>
              <p:cNvGrpSpPr/>
              <p:nvPr/>
            </p:nvGrpSpPr>
            <p:grpSpPr>
              <a:xfrm>
                <a:off x="4911918" y="14340454"/>
                <a:ext cx="2727784" cy="3614248"/>
                <a:chOff x="1333248" y="1174673"/>
                <a:chExt cx="1708106" cy="2168783"/>
              </a:xfrm>
            </p:grpSpPr>
            <p:sp>
              <p:nvSpPr>
                <p:cNvPr id="69" name="Can 68">
                  <a:extLst>
                    <a:ext uri="{FF2B5EF4-FFF2-40B4-BE49-F238E27FC236}">
                      <a16:creationId xmlns:a16="http://schemas.microsoft.com/office/drawing/2014/main" id="{C5333A08-4132-B251-1473-8D08B27B0216}"/>
                    </a:ext>
                  </a:extLst>
                </p:cNvPr>
                <p:cNvSpPr/>
                <p:nvPr/>
              </p:nvSpPr>
              <p:spPr>
                <a:xfrm>
                  <a:off x="1333248" y="1174673"/>
                  <a:ext cx="1708106" cy="2168783"/>
                </a:xfrm>
                <a:prstGeom prst="can">
                  <a:avLst/>
                </a:prstGeom>
                <a:solidFill>
                  <a:srgbClr val="F05578">
                    <a:lumMod val="40000"/>
                    <a:lumOff val="60000"/>
                  </a:srgbClr>
                </a:solidFill>
                <a:ln w="12700" cap="flat" cmpd="sng" algn="ctr">
                  <a:solidFill>
                    <a:srgbClr val="346C98">
                      <a:shade val="50000"/>
                    </a:srgbClr>
                  </a:solidFill>
                  <a:prstDash val="solid"/>
                  <a:miter lim="800000"/>
                </a:ln>
                <a:effectLst/>
              </p:spPr>
              <p:txBody>
                <a:bodyPr rtlCol="0" anchor="ctr"/>
                <a:lstStyle/>
                <a:p>
                  <a:pPr marL="0" marR="0" lvl="0" indent="0" algn="ctr" defTabSz="3859649" eaLnBrk="1" fontAlgn="auto" latinLnBrk="0" hangingPunct="1">
                    <a:lnSpc>
                      <a:spcPct val="100000"/>
                    </a:lnSpc>
                    <a:spcBef>
                      <a:spcPts val="0"/>
                    </a:spcBef>
                    <a:spcAft>
                      <a:spcPts val="0"/>
                    </a:spcAft>
                    <a:buClrTx/>
                    <a:buSzTx/>
                    <a:buFontTx/>
                    <a:buNone/>
                    <a:tabLst/>
                    <a:defRPr/>
                  </a:pPr>
                  <a:endParaRPr kumimoji="0" lang="en-US" sz="2800" b="0" i="0" u="none" strike="noStrike" kern="0" cap="none" spc="0" normalizeH="0" baseline="0" noProof="0" dirty="0">
                    <a:ln>
                      <a:noFill/>
                    </a:ln>
                    <a:solidFill>
                      <a:srgbClr val="000000"/>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70" name="TextBox 69">
                  <a:extLst>
                    <a:ext uri="{FF2B5EF4-FFF2-40B4-BE49-F238E27FC236}">
                      <a16:creationId xmlns:a16="http://schemas.microsoft.com/office/drawing/2014/main" id="{F411FC3C-B551-B4BF-64D3-572903F41D52}"/>
                    </a:ext>
                  </a:extLst>
                </p:cNvPr>
                <p:cNvSpPr txBox="1"/>
                <p:nvPr/>
              </p:nvSpPr>
              <p:spPr>
                <a:xfrm>
                  <a:off x="1522439" y="1849561"/>
                  <a:ext cx="1394607" cy="1089647"/>
                </a:xfrm>
                <a:prstGeom prst="rect">
                  <a:avLst/>
                </a:prstGeom>
                <a:noFill/>
              </p:spPr>
              <p:txBody>
                <a:bodyPr wrap="square" rtlCol="0">
                  <a:spAutoFit/>
                </a:bodyPr>
                <a:lstStyle/>
                <a:p>
                  <a:pPr marL="0" marR="0" lvl="0" indent="0" defTabSz="3859649"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Population allele frequency</a:t>
                  </a:r>
                </a:p>
                <a:p>
                  <a:pPr marL="0" marR="0" lvl="0" indent="0" defTabSz="3859649"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filter</a:t>
                  </a:r>
                </a:p>
              </p:txBody>
            </p:sp>
          </p:grpSp>
          <p:sp>
            <p:nvSpPr>
              <p:cNvPr id="73" name="TextBox 72">
                <a:extLst>
                  <a:ext uri="{FF2B5EF4-FFF2-40B4-BE49-F238E27FC236}">
                    <a16:creationId xmlns:a16="http://schemas.microsoft.com/office/drawing/2014/main" id="{65C03770-1FB6-079B-5A25-BB0DAA052835}"/>
                  </a:ext>
                </a:extLst>
              </p:cNvPr>
              <p:cNvSpPr txBox="1"/>
              <p:nvPr/>
            </p:nvSpPr>
            <p:spPr>
              <a:xfrm>
                <a:off x="12002517" y="15053068"/>
                <a:ext cx="3081566" cy="2677656"/>
              </a:xfrm>
              <a:prstGeom prst="rect">
                <a:avLst/>
              </a:prstGeom>
              <a:noFill/>
            </p:spPr>
            <p:txBody>
              <a:bodyPr wrap="square" rtlCol="0">
                <a:spAutoFit/>
              </a:bodyPr>
              <a:lstStyle/>
              <a:p>
                <a:pPr marL="0" marR="0" lvl="0" indent="0" defTabSz="3859649"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Disease-associated variants</a:t>
                </a:r>
              </a:p>
              <a:p>
                <a:pPr marL="0" marR="0" lvl="0" indent="0" defTabSz="3859649"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HGMD</a:t>
                </a:r>
              </a:p>
              <a:p>
                <a:pPr marL="0" marR="0" lvl="0" indent="0" defTabSz="3859649"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ClinVar</a:t>
                </a:r>
              </a:p>
              <a:p>
                <a:pPr marL="0" marR="0" lvl="0" indent="0" defTabSz="3859649"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Internal DB</a:t>
                </a:r>
              </a:p>
            </p:txBody>
          </p:sp>
          <p:sp>
            <p:nvSpPr>
              <p:cNvPr id="74" name="TextBox 73">
                <a:extLst>
                  <a:ext uri="{FF2B5EF4-FFF2-40B4-BE49-F238E27FC236}">
                    <a16:creationId xmlns:a16="http://schemas.microsoft.com/office/drawing/2014/main" id="{A776A7F0-E4A4-7724-C22E-EC8A2E440F49}"/>
                  </a:ext>
                </a:extLst>
              </p:cNvPr>
              <p:cNvSpPr txBox="1"/>
              <p:nvPr/>
            </p:nvSpPr>
            <p:spPr>
              <a:xfrm>
                <a:off x="1752712" y="15373869"/>
                <a:ext cx="2973156" cy="1477328"/>
              </a:xfrm>
              <a:prstGeom prst="rect">
                <a:avLst/>
              </a:prstGeom>
              <a:noFill/>
            </p:spPr>
            <p:txBody>
              <a:bodyPr wrap="square" rtlCol="0">
                <a:spAutoFit/>
              </a:bodyPr>
              <a:lstStyle/>
              <a:p>
                <a:pPr defTabSz="3859649"/>
                <a:r>
                  <a:rPr lang="fi-FI" sz="3000" b="1" dirty="0" err="1">
                    <a:solidFill>
                      <a:srgbClr val="51555D"/>
                    </a:solidFill>
                    <a:latin typeface="Helvetica Neue" panose="02000503000000020004" pitchFamily="2" charset="0"/>
                    <a:ea typeface="Helvetica Neue" panose="02000503000000020004" pitchFamily="2" charset="0"/>
                    <a:cs typeface="Helvetica Neue" panose="02000503000000020004" pitchFamily="2" charset="0"/>
                  </a:rPr>
                  <a:t>Variant</a:t>
                </a:r>
                <a:endParaRPr lang="fi-FI" sz="3000" b="1" dirty="0">
                  <a:solidFill>
                    <a:srgbClr val="51555D"/>
                  </a:solidFill>
                  <a:latin typeface="Helvetica Neue" panose="02000503000000020004" pitchFamily="2" charset="0"/>
                  <a:ea typeface="Helvetica Neue" panose="02000503000000020004" pitchFamily="2" charset="0"/>
                  <a:cs typeface="Helvetica Neue" panose="02000503000000020004" pitchFamily="2" charset="0"/>
                </a:endParaRPr>
              </a:p>
              <a:p>
                <a:pPr defTabSz="3859649"/>
                <a:r>
                  <a:rPr lang="fi-FI" sz="3000" b="1" dirty="0" err="1">
                    <a:solidFill>
                      <a:srgbClr val="51555D"/>
                    </a:solidFill>
                    <a:latin typeface="Helvetica Neue" panose="02000503000000020004" pitchFamily="2" charset="0"/>
                    <a:ea typeface="Helvetica Neue" panose="02000503000000020004" pitchFamily="2" charset="0"/>
                    <a:cs typeface="Helvetica Neue" panose="02000503000000020004" pitchFamily="2" charset="0"/>
                  </a:rPr>
                  <a:t>annotations</a:t>
                </a:r>
                <a:r>
                  <a:rPr lang="fi-FI" sz="3000" b="1" dirty="0">
                    <a:solidFill>
                      <a:srgbClr val="51555D"/>
                    </a:solidFill>
                    <a:latin typeface="Helvetica Neue" panose="02000503000000020004" pitchFamily="2" charset="0"/>
                    <a:ea typeface="Helvetica Neue" panose="02000503000000020004" pitchFamily="2" charset="0"/>
                    <a:cs typeface="Helvetica Neue" panose="02000503000000020004" pitchFamily="2" charset="0"/>
                  </a:rPr>
                  <a:t> and </a:t>
                </a:r>
                <a:r>
                  <a:rPr lang="fi-FI" sz="3000" b="1" dirty="0" err="1">
                    <a:solidFill>
                      <a:srgbClr val="51555D"/>
                    </a:solidFill>
                    <a:latin typeface="Helvetica Neue" panose="02000503000000020004" pitchFamily="2" charset="0"/>
                    <a:ea typeface="Helvetica Neue" panose="02000503000000020004" pitchFamily="2" charset="0"/>
                    <a:cs typeface="Helvetica Neue" panose="02000503000000020004" pitchFamily="2" charset="0"/>
                  </a:rPr>
                  <a:t>filters</a:t>
                </a:r>
                <a:endParaRPr lang="fi-FI" sz="3000" b="1" dirty="0">
                  <a:solidFill>
                    <a:srgbClr val="51555D"/>
                  </a:solidFill>
                  <a:latin typeface="Helvetica Neue" panose="02000503000000020004" pitchFamily="2" charset="0"/>
                  <a:ea typeface="Helvetica Neue" panose="02000503000000020004" pitchFamily="2" charset="0"/>
                  <a:cs typeface="Helvetica Neue" panose="02000503000000020004" pitchFamily="2" charset="0"/>
                </a:endParaRPr>
              </a:p>
            </p:txBody>
          </p:sp>
          <p:cxnSp>
            <p:nvCxnSpPr>
              <p:cNvPr id="75" name="Straight Arrow Connector 74">
                <a:extLst>
                  <a:ext uri="{FF2B5EF4-FFF2-40B4-BE49-F238E27FC236}">
                    <a16:creationId xmlns:a16="http://schemas.microsoft.com/office/drawing/2014/main" id="{CE1095B1-016E-C7D2-3946-7967554AAA0A}"/>
                  </a:ext>
                </a:extLst>
              </p:cNvPr>
              <p:cNvCxnSpPr>
                <a:cxnSpLocks/>
              </p:cNvCxnSpPr>
              <p:nvPr/>
            </p:nvCxnSpPr>
            <p:spPr>
              <a:xfrm>
                <a:off x="9420605" y="18108705"/>
                <a:ext cx="0" cy="900000"/>
              </a:xfrm>
              <a:prstGeom prst="straightConnector1">
                <a:avLst/>
              </a:prstGeom>
              <a:noFill/>
              <a:ln w="152400" cap="flat" cmpd="sng" algn="ctr">
                <a:solidFill>
                  <a:srgbClr val="F05578"/>
                </a:solidFill>
                <a:prstDash val="solid"/>
                <a:miter lim="800000"/>
                <a:tailEnd type="triangle"/>
              </a:ln>
              <a:effectLst/>
            </p:spPr>
          </p:cxnSp>
          <p:sp>
            <p:nvSpPr>
              <p:cNvPr id="76" name="Rectangle 75">
                <a:extLst>
                  <a:ext uri="{FF2B5EF4-FFF2-40B4-BE49-F238E27FC236}">
                    <a16:creationId xmlns:a16="http://schemas.microsoft.com/office/drawing/2014/main" id="{B1D0AF57-F211-39B5-C468-F6FA6837A07D}"/>
                  </a:ext>
                </a:extLst>
              </p:cNvPr>
              <p:cNvSpPr/>
              <p:nvPr/>
            </p:nvSpPr>
            <p:spPr>
              <a:xfrm>
                <a:off x="4905325" y="19018864"/>
                <a:ext cx="2974305" cy="1718944"/>
              </a:xfrm>
              <a:prstGeom prst="rect">
                <a:avLst/>
              </a:prstGeom>
              <a:solidFill>
                <a:srgbClr val="346C98">
                  <a:lumMod val="40000"/>
                  <a:lumOff val="60000"/>
                </a:srgbClr>
              </a:solidFill>
              <a:ln w="12700" cap="flat" cmpd="sng" algn="ctr">
                <a:solidFill>
                  <a:srgbClr val="346C98">
                    <a:shade val="50000"/>
                  </a:srgbClr>
                </a:solidFill>
                <a:prstDash val="solid"/>
                <a:miter lim="800000"/>
              </a:ln>
              <a:effectLst/>
            </p:spPr>
            <p:txBody>
              <a:bodyPr rtlCol="0" anchor="ctr"/>
              <a:lstStyle/>
              <a:p>
                <a:pPr marL="0" marR="0" lvl="0" indent="0" algn="ctr" defTabSz="3859649" eaLnBrk="1" fontAlgn="auto" latinLnBrk="0" hangingPunct="1">
                  <a:lnSpc>
                    <a:spcPct val="100000"/>
                  </a:lnSpc>
                  <a:spcBef>
                    <a:spcPts val="0"/>
                  </a:spcBef>
                  <a:spcAft>
                    <a:spcPts val="0"/>
                  </a:spcAft>
                  <a:buClrTx/>
                  <a:buSzTx/>
                  <a:buFontTx/>
                  <a:buNone/>
                  <a:tabLst/>
                  <a:defRPr/>
                </a:pPr>
                <a:r>
                  <a:rPr kumimoji="0" lang="fi-FI" sz="2800" b="0" i="1"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De </a:t>
                </a:r>
                <a:r>
                  <a:rPr kumimoji="0" lang="fi-FI" sz="2800" b="0" i="1"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novo</a:t>
                </a:r>
                <a:r>
                  <a:rPr kumimoji="0" lang="fi-FI" sz="2800" b="0" i="1"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0-4 in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coding</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region</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per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patient</a:t>
                </a:r>
                <a:endParaRPr kumimoji="0" lang="fi-FI" sz="2800" b="0" i="1"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77" name="Rectangle 76">
                <a:extLst>
                  <a:ext uri="{FF2B5EF4-FFF2-40B4-BE49-F238E27FC236}">
                    <a16:creationId xmlns:a16="http://schemas.microsoft.com/office/drawing/2014/main" id="{11427644-FF0D-1158-747B-6DC5CB1BD965}"/>
                  </a:ext>
                </a:extLst>
              </p:cNvPr>
              <p:cNvSpPr/>
              <p:nvPr/>
            </p:nvSpPr>
            <p:spPr>
              <a:xfrm>
                <a:off x="8129096" y="19023444"/>
                <a:ext cx="3081566" cy="1714367"/>
              </a:xfrm>
              <a:prstGeom prst="rect">
                <a:avLst/>
              </a:prstGeom>
              <a:solidFill>
                <a:srgbClr val="346C98">
                  <a:lumMod val="40000"/>
                  <a:lumOff val="60000"/>
                </a:srgbClr>
              </a:solidFill>
              <a:ln w="12700" cap="flat" cmpd="sng" algn="ctr">
                <a:solidFill>
                  <a:srgbClr val="346C98">
                    <a:shade val="50000"/>
                  </a:srgbClr>
                </a:solidFill>
                <a:prstDash val="solid"/>
                <a:miter lim="800000"/>
              </a:ln>
              <a:effectLst/>
            </p:spPr>
            <p:txBody>
              <a:bodyPr rtlCol="0" anchor="ctr"/>
              <a:lstStyle/>
              <a:p>
                <a:pPr marL="0" marR="0" lvl="0" indent="0" algn="ctr" defTabSz="3859649" eaLnBrk="1" fontAlgn="auto" latinLnBrk="0" hangingPunct="1">
                  <a:lnSpc>
                    <a:spcPct val="100000"/>
                  </a:lnSpc>
                  <a:spcBef>
                    <a:spcPts val="0"/>
                  </a:spcBef>
                  <a:spcAft>
                    <a:spcPts val="0"/>
                  </a:spcAft>
                  <a:buClrTx/>
                  <a:buSzTx/>
                  <a:buFontTx/>
                  <a:buNone/>
                  <a:tabLst/>
                  <a:defRPr/>
                </a:pP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Rare</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inherited</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heterozygous</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20-300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genes</a:t>
                </a:r>
                <a:endPar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78" name="Rectangle 77">
                <a:extLst>
                  <a:ext uri="{FF2B5EF4-FFF2-40B4-BE49-F238E27FC236}">
                    <a16:creationId xmlns:a16="http://schemas.microsoft.com/office/drawing/2014/main" id="{2B6A9FB3-3AF5-2115-6222-C74BAA21D94D}"/>
                  </a:ext>
                </a:extLst>
              </p:cNvPr>
              <p:cNvSpPr/>
              <p:nvPr/>
            </p:nvSpPr>
            <p:spPr>
              <a:xfrm>
                <a:off x="11465563" y="19023444"/>
                <a:ext cx="3081566" cy="1714367"/>
              </a:xfrm>
              <a:prstGeom prst="rect">
                <a:avLst/>
              </a:prstGeom>
              <a:solidFill>
                <a:srgbClr val="346C98">
                  <a:lumMod val="40000"/>
                  <a:lumOff val="60000"/>
                </a:srgbClr>
              </a:solidFill>
              <a:ln w="12700" cap="flat" cmpd="sng" algn="ctr">
                <a:solidFill>
                  <a:srgbClr val="346C98">
                    <a:shade val="50000"/>
                  </a:srgbClr>
                </a:solidFill>
                <a:prstDash val="solid"/>
                <a:miter lim="800000"/>
              </a:ln>
              <a:effectLst/>
            </p:spPr>
            <p:txBody>
              <a:bodyPr rtlCol="0" anchor="ctr"/>
              <a:lstStyle/>
              <a:p>
                <a:pPr marL="0" marR="0" lvl="0" indent="0" algn="ctr" defTabSz="3859649" eaLnBrk="1" fontAlgn="auto" latinLnBrk="0" hangingPunct="1">
                  <a:lnSpc>
                    <a:spcPct val="100000"/>
                  </a:lnSpc>
                  <a:spcBef>
                    <a:spcPts val="0"/>
                  </a:spcBef>
                  <a:spcAft>
                    <a:spcPts val="0"/>
                  </a:spcAft>
                  <a:buClrTx/>
                  <a:buSzTx/>
                  <a:buFontTx/>
                  <a:buNone/>
                  <a:tabLst/>
                  <a:defRPr/>
                </a:pP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Rare</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recessive</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variants</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2-50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genes</a:t>
                </a:r>
                <a:endPar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79" name="TextBox 78">
                <a:extLst>
                  <a:ext uri="{FF2B5EF4-FFF2-40B4-BE49-F238E27FC236}">
                    <a16:creationId xmlns:a16="http://schemas.microsoft.com/office/drawing/2014/main" id="{3ED0EF8E-1DC0-45A1-220C-6FD99707BE2E}"/>
                  </a:ext>
                </a:extLst>
              </p:cNvPr>
              <p:cNvSpPr txBox="1"/>
              <p:nvPr/>
            </p:nvSpPr>
            <p:spPr>
              <a:xfrm>
                <a:off x="1261481" y="19208127"/>
                <a:ext cx="2973156" cy="1015663"/>
              </a:xfrm>
              <a:prstGeom prst="rect">
                <a:avLst/>
              </a:prstGeom>
              <a:noFill/>
            </p:spPr>
            <p:txBody>
              <a:bodyPr wrap="square" rtlCol="0">
                <a:spAutoFit/>
              </a:bodyPr>
              <a:lstStyle/>
              <a:p>
                <a:pPr defTabSz="3859649"/>
                <a:r>
                  <a:rPr lang="fi-FI" sz="3000" b="1" dirty="0" err="1">
                    <a:solidFill>
                      <a:srgbClr val="51555D"/>
                    </a:solidFill>
                    <a:latin typeface="Helvetica Neue" panose="02000503000000020004" pitchFamily="2" charset="0"/>
                    <a:ea typeface="Helvetica Neue" panose="02000503000000020004" pitchFamily="2" charset="0"/>
                    <a:cs typeface="Helvetica Neue" panose="02000503000000020004" pitchFamily="2" charset="0"/>
                  </a:rPr>
                  <a:t>Inheritance-based</a:t>
                </a:r>
                <a:r>
                  <a:rPr lang="fi-FI" sz="3000" b="1" dirty="0">
                    <a:solidFill>
                      <a:srgbClr val="51555D"/>
                    </a:solidFill>
                    <a:latin typeface="Helvetica Neue" panose="02000503000000020004" pitchFamily="2" charset="0"/>
                    <a:ea typeface="Helvetica Neue" panose="02000503000000020004" pitchFamily="2" charset="0"/>
                    <a:cs typeface="Helvetica Neue" panose="02000503000000020004" pitchFamily="2" charset="0"/>
                  </a:rPr>
                  <a:t> </a:t>
                </a:r>
                <a:r>
                  <a:rPr lang="fi-FI" sz="3000" b="1" dirty="0" err="1">
                    <a:solidFill>
                      <a:srgbClr val="51555D"/>
                    </a:solidFill>
                    <a:latin typeface="Helvetica Neue" panose="02000503000000020004" pitchFamily="2" charset="0"/>
                    <a:ea typeface="Helvetica Neue" panose="02000503000000020004" pitchFamily="2" charset="0"/>
                    <a:cs typeface="Helvetica Neue" panose="02000503000000020004" pitchFamily="2" charset="0"/>
                  </a:rPr>
                  <a:t>filters</a:t>
                </a:r>
                <a:endParaRPr lang="fi-FI" sz="3000" b="1" dirty="0">
                  <a:solidFill>
                    <a:srgbClr val="51555D"/>
                  </a:solidFill>
                  <a:latin typeface="Helvetica Neue" panose="02000503000000020004" pitchFamily="2" charset="0"/>
                  <a:ea typeface="Helvetica Neue" panose="02000503000000020004" pitchFamily="2" charset="0"/>
                  <a:cs typeface="Helvetica Neue" panose="02000503000000020004" pitchFamily="2" charset="0"/>
                </a:endParaRPr>
              </a:p>
            </p:txBody>
          </p:sp>
          <p:cxnSp>
            <p:nvCxnSpPr>
              <p:cNvPr id="80" name="Straight Arrow Connector 79">
                <a:extLst>
                  <a:ext uri="{FF2B5EF4-FFF2-40B4-BE49-F238E27FC236}">
                    <a16:creationId xmlns:a16="http://schemas.microsoft.com/office/drawing/2014/main" id="{C9D759E2-688B-AE26-B665-ACCEB1BB76DE}"/>
                  </a:ext>
                </a:extLst>
              </p:cNvPr>
              <p:cNvCxnSpPr>
                <a:cxnSpLocks/>
              </p:cNvCxnSpPr>
              <p:nvPr/>
            </p:nvCxnSpPr>
            <p:spPr>
              <a:xfrm>
                <a:off x="9478957" y="20901464"/>
                <a:ext cx="0" cy="900000"/>
              </a:xfrm>
              <a:prstGeom prst="straightConnector1">
                <a:avLst/>
              </a:prstGeom>
              <a:noFill/>
              <a:ln w="152400" cap="flat" cmpd="sng" algn="ctr">
                <a:solidFill>
                  <a:srgbClr val="F05578"/>
                </a:solidFill>
                <a:prstDash val="solid"/>
                <a:miter lim="800000"/>
                <a:tailEnd type="triangle"/>
              </a:ln>
              <a:effectLst/>
            </p:spPr>
          </p:cxnSp>
          <p:sp>
            <p:nvSpPr>
              <p:cNvPr id="81" name="TextBox 80">
                <a:extLst>
                  <a:ext uri="{FF2B5EF4-FFF2-40B4-BE49-F238E27FC236}">
                    <a16:creationId xmlns:a16="http://schemas.microsoft.com/office/drawing/2014/main" id="{C842CC3F-FFAA-6560-46C0-E8BA817A85F1}"/>
                  </a:ext>
                </a:extLst>
              </p:cNvPr>
              <p:cNvSpPr txBox="1"/>
              <p:nvPr/>
            </p:nvSpPr>
            <p:spPr>
              <a:xfrm>
                <a:off x="1986571" y="21768649"/>
                <a:ext cx="4994986" cy="553998"/>
              </a:xfrm>
              <a:prstGeom prst="rect">
                <a:avLst/>
              </a:prstGeom>
              <a:noFill/>
            </p:spPr>
            <p:txBody>
              <a:bodyPr wrap="square" rtlCol="0">
                <a:spAutoFit/>
              </a:bodyPr>
              <a:lstStyle/>
              <a:p>
                <a:pPr defTabSz="3859649"/>
                <a:r>
                  <a:rPr lang="fi-FI" sz="3000" b="1" dirty="0" err="1">
                    <a:solidFill>
                      <a:srgbClr val="51555D"/>
                    </a:solidFill>
                    <a:latin typeface="Helvetica Neue" panose="02000503000000020004" pitchFamily="2" charset="0"/>
                    <a:ea typeface="Helvetica Neue" panose="02000503000000020004" pitchFamily="2" charset="0"/>
                    <a:cs typeface="Helvetica Neue" panose="02000503000000020004" pitchFamily="2" charset="0"/>
                  </a:rPr>
                  <a:t>Phenotype</a:t>
                </a:r>
                <a:r>
                  <a:rPr lang="fi-FI" sz="3000" b="1" dirty="0">
                    <a:solidFill>
                      <a:srgbClr val="51555D"/>
                    </a:solidFill>
                    <a:latin typeface="Helvetica Neue" panose="02000503000000020004" pitchFamily="2" charset="0"/>
                    <a:ea typeface="Helvetica Neue" panose="02000503000000020004" pitchFamily="2" charset="0"/>
                    <a:cs typeface="Helvetica Neue" panose="02000503000000020004" pitchFamily="2" charset="0"/>
                  </a:rPr>
                  <a:t> </a:t>
                </a:r>
                <a:r>
                  <a:rPr lang="fi-FI" sz="3000" b="1" dirty="0" err="1">
                    <a:solidFill>
                      <a:srgbClr val="51555D"/>
                    </a:solidFill>
                    <a:latin typeface="Helvetica Neue" panose="02000503000000020004" pitchFamily="2" charset="0"/>
                    <a:ea typeface="Helvetica Neue" panose="02000503000000020004" pitchFamily="2" charset="0"/>
                    <a:cs typeface="Helvetica Neue" panose="02000503000000020004" pitchFamily="2" charset="0"/>
                  </a:rPr>
                  <a:t>information</a:t>
                </a:r>
                <a:endParaRPr lang="fi-FI" sz="3000" b="1" dirty="0">
                  <a:solidFill>
                    <a:srgbClr val="51555D"/>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82" name="Rectangle 81">
                <a:extLst>
                  <a:ext uri="{FF2B5EF4-FFF2-40B4-BE49-F238E27FC236}">
                    <a16:creationId xmlns:a16="http://schemas.microsoft.com/office/drawing/2014/main" id="{F24A8713-CF5B-6B85-22D0-E807673AE47C}"/>
                  </a:ext>
                </a:extLst>
              </p:cNvPr>
              <p:cNvSpPr/>
              <p:nvPr/>
            </p:nvSpPr>
            <p:spPr>
              <a:xfrm>
                <a:off x="2122328" y="22584291"/>
                <a:ext cx="3759864" cy="1952421"/>
              </a:xfrm>
              <a:prstGeom prst="rect">
                <a:avLst/>
              </a:prstGeom>
              <a:solidFill>
                <a:srgbClr val="346C98">
                  <a:lumMod val="40000"/>
                  <a:lumOff val="60000"/>
                </a:srgbClr>
              </a:solidFill>
              <a:ln w="12700" cap="flat" cmpd="sng" algn="ctr">
                <a:solidFill>
                  <a:srgbClr val="346C98">
                    <a:shade val="50000"/>
                  </a:srgbClr>
                </a:solidFill>
                <a:prstDash val="solid"/>
                <a:miter lim="800000"/>
              </a:ln>
              <a:effectLst/>
            </p:spPr>
            <p:txBody>
              <a:bodyPr rtlCol="0" anchor="ctr"/>
              <a:lstStyle/>
              <a:p>
                <a:pPr marL="0" marR="0" lvl="0" indent="0" algn="ctr" defTabSz="3859649" eaLnBrk="1" fontAlgn="auto" latinLnBrk="0" hangingPunct="1">
                  <a:lnSpc>
                    <a:spcPct val="100000"/>
                  </a:lnSpc>
                  <a:spcBef>
                    <a:spcPts val="0"/>
                  </a:spcBef>
                  <a:spcAft>
                    <a:spcPts val="0"/>
                  </a:spcAft>
                  <a:buClrTx/>
                  <a:buSzTx/>
                  <a:buFontTx/>
                  <a:buNone/>
                  <a:tabLst/>
                  <a:defRPr/>
                </a:pP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Variants</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in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known</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disease</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genes</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analyzed</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in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context</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of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patient</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phenotype</a:t>
                </a:r>
                <a:endPar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83" name="TextBox 82">
                <a:extLst>
                  <a:ext uri="{FF2B5EF4-FFF2-40B4-BE49-F238E27FC236}">
                    <a16:creationId xmlns:a16="http://schemas.microsoft.com/office/drawing/2014/main" id="{32FDC324-BDFB-489C-86FD-84B88C0E550E}"/>
                  </a:ext>
                </a:extLst>
              </p:cNvPr>
              <p:cNvSpPr txBox="1"/>
              <p:nvPr/>
            </p:nvSpPr>
            <p:spPr>
              <a:xfrm>
                <a:off x="7792102" y="21744879"/>
                <a:ext cx="6474127" cy="553998"/>
              </a:xfrm>
              <a:prstGeom prst="rect">
                <a:avLst/>
              </a:prstGeom>
              <a:noFill/>
            </p:spPr>
            <p:txBody>
              <a:bodyPr wrap="square" rtlCol="0">
                <a:spAutoFit/>
              </a:bodyPr>
              <a:lstStyle/>
              <a:p>
                <a:pPr defTabSz="3859649"/>
                <a:r>
                  <a:rPr lang="fi-FI" sz="3000" b="1" dirty="0" err="1">
                    <a:solidFill>
                      <a:srgbClr val="51555D"/>
                    </a:solidFill>
                    <a:latin typeface="Helvetica Neue" panose="02000503000000020004" pitchFamily="2" charset="0"/>
                    <a:ea typeface="Helvetica Neue" panose="02000503000000020004" pitchFamily="2" charset="0"/>
                    <a:cs typeface="Helvetica Neue" panose="02000503000000020004" pitchFamily="2" charset="0"/>
                  </a:rPr>
                  <a:t>Candidate</a:t>
                </a:r>
                <a:r>
                  <a:rPr lang="fi-FI" sz="3000" b="1" dirty="0">
                    <a:solidFill>
                      <a:srgbClr val="51555D"/>
                    </a:solidFill>
                    <a:latin typeface="Helvetica Neue" panose="02000503000000020004" pitchFamily="2" charset="0"/>
                    <a:ea typeface="Helvetica Neue" panose="02000503000000020004" pitchFamily="2" charset="0"/>
                    <a:cs typeface="Helvetica Neue" panose="02000503000000020004" pitchFamily="2" charset="0"/>
                  </a:rPr>
                  <a:t>/</a:t>
                </a:r>
                <a:r>
                  <a:rPr lang="fi-FI" sz="3000" b="1" dirty="0" err="1">
                    <a:solidFill>
                      <a:srgbClr val="51555D"/>
                    </a:solidFill>
                    <a:latin typeface="Helvetica Neue" panose="02000503000000020004" pitchFamily="2" charset="0"/>
                    <a:ea typeface="Helvetica Neue" panose="02000503000000020004" pitchFamily="2" charset="0"/>
                    <a:cs typeface="Helvetica Neue" panose="02000503000000020004" pitchFamily="2" charset="0"/>
                  </a:rPr>
                  <a:t>Secondary</a:t>
                </a:r>
                <a:r>
                  <a:rPr lang="fi-FI" sz="3000" b="1" dirty="0">
                    <a:solidFill>
                      <a:srgbClr val="51555D"/>
                    </a:solidFill>
                    <a:latin typeface="Helvetica Neue" panose="02000503000000020004" pitchFamily="2" charset="0"/>
                    <a:ea typeface="Helvetica Neue" panose="02000503000000020004" pitchFamily="2" charset="0"/>
                    <a:cs typeface="Helvetica Neue" panose="02000503000000020004" pitchFamily="2" charset="0"/>
                  </a:rPr>
                  <a:t> </a:t>
                </a:r>
                <a:r>
                  <a:rPr lang="fi-FI" sz="3000" b="1" dirty="0" err="1">
                    <a:solidFill>
                      <a:srgbClr val="51555D"/>
                    </a:solidFill>
                    <a:latin typeface="Helvetica Neue" panose="02000503000000020004" pitchFamily="2" charset="0"/>
                    <a:ea typeface="Helvetica Neue" panose="02000503000000020004" pitchFamily="2" charset="0"/>
                    <a:cs typeface="Helvetica Neue" panose="02000503000000020004" pitchFamily="2" charset="0"/>
                  </a:rPr>
                  <a:t>findings</a:t>
                </a:r>
                <a:endParaRPr lang="fi-FI" sz="3000" b="1" dirty="0">
                  <a:solidFill>
                    <a:srgbClr val="51555D"/>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84" name="Rectangle 83">
                <a:extLst>
                  <a:ext uri="{FF2B5EF4-FFF2-40B4-BE49-F238E27FC236}">
                    <a16:creationId xmlns:a16="http://schemas.microsoft.com/office/drawing/2014/main" id="{F440AD0E-BB61-C701-3FBD-5CA80F2AD067}"/>
                  </a:ext>
                </a:extLst>
              </p:cNvPr>
              <p:cNvSpPr/>
              <p:nvPr/>
            </p:nvSpPr>
            <p:spPr>
              <a:xfrm>
                <a:off x="6802534" y="22543255"/>
                <a:ext cx="3296398" cy="1980927"/>
              </a:xfrm>
              <a:prstGeom prst="rect">
                <a:avLst/>
              </a:prstGeom>
              <a:solidFill>
                <a:srgbClr val="346C98">
                  <a:lumMod val="40000"/>
                  <a:lumOff val="60000"/>
                </a:srgbClr>
              </a:solidFill>
              <a:ln w="12700" cap="flat" cmpd="sng" algn="ctr">
                <a:solidFill>
                  <a:srgbClr val="346C98">
                    <a:shade val="50000"/>
                  </a:srgbClr>
                </a:solidFill>
                <a:prstDash val="solid"/>
                <a:miter lim="800000"/>
              </a:ln>
              <a:effectLst/>
            </p:spPr>
            <p:txBody>
              <a:bodyPr rtlCol="0" anchor="ctr"/>
              <a:lstStyle/>
              <a:p>
                <a:pPr marL="0" marR="0" lvl="0" indent="0" algn="ctr" defTabSz="3859649" eaLnBrk="1" fontAlgn="auto" latinLnBrk="0" hangingPunct="1">
                  <a:lnSpc>
                    <a:spcPct val="100000"/>
                  </a:lnSpc>
                  <a:spcBef>
                    <a:spcPts val="0"/>
                  </a:spcBef>
                  <a:spcAft>
                    <a:spcPts val="0"/>
                  </a:spcAft>
                  <a:buClrTx/>
                  <a:buSzTx/>
                  <a:buFontTx/>
                  <a:buNone/>
                  <a:tabLst/>
                  <a:defRPr/>
                </a:pP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Secondary</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findings</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in ACMG59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gene</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set </a:t>
                </a:r>
              </a:p>
            </p:txBody>
          </p:sp>
          <p:sp>
            <p:nvSpPr>
              <p:cNvPr id="85" name="Rectangle 84">
                <a:extLst>
                  <a:ext uri="{FF2B5EF4-FFF2-40B4-BE49-F238E27FC236}">
                    <a16:creationId xmlns:a16="http://schemas.microsoft.com/office/drawing/2014/main" id="{513FA036-2729-AEB0-3606-C461D9E93299}"/>
                  </a:ext>
                </a:extLst>
              </p:cNvPr>
              <p:cNvSpPr/>
              <p:nvPr/>
            </p:nvSpPr>
            <p:spPr>
              <a:xfrm>
                <a:off x="10850277" y="22542771"/>
                <a:ext cx="3696852" cy="1980927"/>
              </a:xfrm>
              <a:prstGeom prst="rect">
                <a:avLst/>
              </a:prstGeom>
              <a:solidFill>
                <a:srgbClr val="346C98">
                  <a:lumMod val="40000"/>
                  <a:lumOff val="60000"/>
                </a:srgbClr>
              </a:solidFill>
              <a:ln w="12700" cap="flat" cmpd="sng" algn="ctr">
                <a:solidFill>
                  <a:srgbClr val="346C98">
                    <a:shade val="50000"/>
                  </a:srgbClr>
                </a:solidFill>
                <a:prstDash val="solid"/>
                <a:miter lim="800000"/>
              </a:ln>
              <a:effectLst/>
            </p:spPr>
            <p:txBody>
              <a:bodyPr rtlCol="0" anchor="ctr"/>
              <a:lstStyle/>
              <a:p>
                <a:pPr marL="0" marR="0" lvl="0" indent="0" defTabSz="3859649" eaLnBrk="1" fontAlgn="auto" latinLnBrk="0" hangingPunct="1">
                  <a:lnSpc>
                    <a:spcPct val="100000"/>
                  </a:lnSpc>
                  <a:spcBef>
                    <a:spcPts val="0"/>
                  </a:spcBef>
                  <a:spcAft>
                    <a:spcPts val="0"/>
                  </a:spcAft>
                  <a:buClrTx/>
                  <a:buSzTx/>
                  <a:buFontTx/>
                  <a:buNone/>
                  <a:tabLst/>
                  <a:defRPr/>
                </a:pP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Candidate</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variants</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in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novel</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genes</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a:t>
                </a:r>
              </a:p>
              <a:p>
                <a:pPr marL="457200" marR="0" lvl="0" indent="-457200" defTabSz="3859649" eaLnBrk="1" fontAlgn="auto" latinLnBrk="0" hangingPunct="1">
                  <a:lnSpc>
                    <a:spcPct val="100000"/>
                  </a:lnSpc>
                  <a:spcBef>
                    <a:spcPts val="0"/>
                  </a:spcBef>
                  <a:spcAft>
                    <a:spcPts val="0"/>
                  </a:spcAft>
                  <a:buClrTx/>
                  <a:buSzTx/>
                  <a:buFontTx/>
                  <a:buChar char="-"/>
                  <a:tabLst/>
                  <a:defRPr/>
                </a:pPr>
                <a:r>
                  <a:rPr kumimoji="0" lang="fi-FI" sz="2800" b="0" i="1"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De </a:t>
                </a:r>
                <a:r>
                  <a:rPr kumimoji="0" lang="fi-FI" sz="2800" b="0" i="1"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novo</a:t>
                </a:r>
                <a:endPar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a:p>
                <a:pPr marL="457200" marR="0" lvl="0" indent="-457200" defTabSz="3859649" eaLnBrk="1" fontAlgn="auto" latinLnBrk="0" hangingPunct="1">
                  <a:lnSpc>
                    <a:spcPct val="100000"/>
                  </a:lnSpc>
                  <a:spcBef>
                    <a:spcPts val="0"/>
                  </a:spcBef>
                  <a:spcAft>
                    <a:spcPts val="0"/>
                  </a:spcAft>
                  <a:buClrTx/>
                  <a:buSzTx/>
                  <a:buFontTx/>
                  <a:buChar char="-"/>
                  <a:tabLst/>
                  <a:defRPr/>
                </a:pP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Truncating</a:t>
                </a:r>
                <a:r>
                  <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 </a:t>
                </a:r>
                <a:r>
                  <a:rPr kumimoji="0" lang="fi-FI" sz="2800" b="0" i="0" u="none" strike="noStrike" kern="0" cap="none" spc="0" normalizeH="0" baseline="0" noProof="0" dirty="0" err="1">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rPr>
                  <a:t>variants</a:t>
                </a:r>
                <a:endParaRPr kumimoji="0" lang="fi-FI" sz="2800" b="0" i="0" u="none" strike="noStrike" kern="0" cap="none" spc="0" normalizeH="0" baseline="0" noProof="0" dirty="0">
                  <a:ln>
                    <a:noFill/>
                  </a:ln>
                  <a:solidFill>
                    <a:schemeClr val="tx1">
                      <a:lumMod val="75000"/>
                      <a:lumOff val="25000"/>
                    </a:schemeClr>
                  </a:solidFill>
                  <a:effectLst/>
                  <a:uLnTx/>
                  <a:uFillTx/>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99" name="TextBox 98">
                <a:extLst>
                  <a:ext uri="{FF2B5EF4-FFF2-40B4-BE49-F238E27FC236}">
                    <a16:creationId xmlns:a16="http://schemas.microsoft.com/office/drawing/2014/main" id="{8CCEF005-472B-81C8-9277-33E5758909EF}"/>
                  </a:ext>
                </a:extLst>
              </p:cNvPr>
              <p:cNvSpPr txBox="1"/>
              <p:nvPr/>
            </p:nvSpPr>
            <p:spPr>
              <a:xfrm>
                <a:off x="1101473" y="24888504"/>
                <a:ext cx="13076458" cy="600164"/>
              </a:xfrm>
              <a:prstGeom prst="rect">
                <a:avLst/>
              </a:prstGeom>
              <a:noFill/>
            </p:spPr>
            <p:txBody>
              <a:bodyPr wrap="square" rtlCol="0">
                <a:spAutoFit/>
              </a:bodyPr>
              <a:lstStyle/>
              <a:p>
                <a:r>
                  <a:rPr lang="en-FI" sz="3300" b="1" dirty="0">
                    <a:solidFill>
                      <a:srgbClr val="F05578"/>
                    </a:solidFill>
                    <a:latin typeface="Arial" charset="0"/>
                    <a:cs typeface="Arial" charset="0"/>
                  </a:rPr>
                  <a:t>Figure 1. </a:t>
                </a:r>
                <a:r>
                  <a:rPr lang="en-FI" sz="3200" dirty="0">
                    <a:solidFill>
                      <a:schemeClr val="tx1">
                        <a:lumMod val="65000"/>
                        <a:lumOff val="35000"/>
                      </a:schemeClr>
                    </a:solidFill>
                    <a:latin typeface="Arial" panose="020B0604020202020204" pitchFamily="34" charset="0"/>
                    <a:cs typeface="Arial" panose="020B0604020202020204" pitchFamily="34" charset="0"/>
                  </a:rPr>
                  <a:t>Genotype-first approach workflow</a:t>
                </a:r>
              </a:p>
            </p:txBody>
          </p:sp>
        </p:grpSp>
      </p:grpSp>
      <p:sp>
        <p:nvSpPr>
          <p:cNvPr id="104" name="TextBox 103">
            <a:extLst>
              <a:ext uri="{FF2B5EF4-FFF2-40B4-BE49-F238E27FC236}">
                <a16:creationId xmlns:a16="http://schemas.microsoft.com/office/drawing/2014/main" id="{E9CE8661-F93D-A9CF-0DA0-E136A11FEA29}"/>
              </a:ext>
            </a:extLst>
          </p:cNvPr>
          <p:cNvSpPr txBox="1"/>
          <p:nvPr/>
        </p:nvSpPr>
        <p:spPr>
          <a:xfrm>
            <a:off x="173973" y="9215692"/>
            <a:ext cx="26187400" cy="1219886"/>
          </a:xfrm>
          <a:prstGeom prst="rect">
            <a:avLst/>
          </a:prstGeom>
          <a:noFill/>
        </p:spPr>
        <p:txBody>
          <a:bodyPr wrap="square">
            <a:spAutoFit/>
          </a:bodyPr>
          <a:lstStyle/>
          <a:p>
            <a:pPr algn="just" defTabSz="3859649">
              <a:lnSpc>
                <a:spcPct val="120000"/>
              </a:lnSpc>
            </a:pPr>
            <a:endParaRPr lang="en-CA" sz="3200" dirty="0">
              <a:solidFill>
                <a:srgbClr val="51555D"/>
              </a:solidFill>
              <a:latin typeface="Arial" panose="020B0604020202020204"/>
            </a:endParaRPr>
          </a:p>
          <a:p>
            <a:pPr algn="just" defTabSz="3859649">
              <a:lnSpc>
                <a:spcPct val="120000"/>
              </a:lnSpc>
            </a:pPr>
            <a:r>
              <a:rPr lang="en-CA" sz="3200" dirty="0">
                <a:solidFill>
                  <a:srgbClr val="51555D"/>
                </a:solidFill>
                <a:latin typeface="Arial" panose="020B0604020202020204"/>
              </a:rPr>
              <a:t>To evaluate genotype-first analysis, we reviewed 731 exome sequencing cases. </a:t>
            </a:r>
            <a:endParaRPr lang="en-US" sz="3200" dirty="0">
              <a:solidFill>
                <a:srgbClr val="000000"/>
              </a:solidFill>
              <a:latin typeface="Arial" charset="0"/>
              <a:ea typeface="Arial" charset="0"/>
              <a:cs typeface="Arial" charset="0"/>
            </a:endParaRPr>
          </a:p>
        </p:txBody>
      </p:sp>
      <p:grpSp>
        <p:nvGrpSpPr>
          <p:cNvPr id="110" name="Group 109">
            <a:extLst>
              <a:ext uri="{FF2B5EF4-FFF2-40B4-BE49-F238E27FC236}">
                <a16:creationId xmlns:a16="http://schemas.microsoft.com/office/drawing/2014/main" id="{9031EE70-F73D-FE6B-EE6B-2059008863EE}"/>
              </a:ext>
            </a:extLst>
          </p:cNvPr>
          <p:cNvGrpSpPr/>
          <p:nvPr/>
        </p:nvGrpSpPr>
        <p:grpSpPr>
          <a:xfrm>
            <a:off x="-336575" y="26221555"/>
            <a:ext cx="14484390" cy="7264140"/>
            <a:chOff x="-189551" y="25772506"/>
            <a:chExt cx="14484390" cy="6981897"/>
          </a:xfrm>
        </p:grpSpPr>
        <p:sp>
          <p:nvSpPr>
            <p:cNvPr id="56" name="TextBox 55">
              <a:extLst>
                <a:ext uri="{FF2B5EF4-FFF2-40B4-BE49-F238E27FC236}">
                  <a16:creationId xmlns:a16="http://schemas.microsoft.com/office/drawing/2014/main" id="{F586CE00-E1CF-EB36-5038-71C1B7D962E3}"/>
                </a:ext>
              </a:extLst>
            </p:cNvPr>
            <p:cNvSpPr txBox="1"/>
            <p:nvPr/>
          </p:nvSpPr>
          <p:spPr>
            <a:xfrm>
              <a:off x="459899" y="25772506"/>
              <a:ext cx="13834940" cy="1153521"/>
            </a:xfrm>
            <a:prstGeom prst="rect">
              <a:avLst/>
            </a:prstGeom>
            <a:noFill/>
          </p:spPr>
          <p:txBody>
            <a:bodyPr wrap="square" rtlCol="0">
              <a:spAutoFit/>
            </a:bodyPr>
            <a:lstStyle/>
            <a:p>
              <a:pPr algn="just" defTabSz="3859649">
                <a:spcBef>
                  <a:spcPts val="6000"/>
                </a:spcBef>
              </a:pPr>
              <a:r>
                <a:rPr lang="en-US" sz="3300" b="1" dirty="0">
                  <a:solidFill>
                    <a:srgbClr val="F05578"/>
                  </a:solidFill>
                  <a:latin typeface="Arial" charset="0"/>
                  <a:ea typeface="Arial" charset="0"/>
                  <a:cs typeface="Arial" charset="0"/>
                </a:rPr>
                <a:t>a) Candidate variants – exome family</a:t>
              </a:r>
              <a:endParaRPr lang="en-US" sz="3300" b="1" dirty="0">
                <a:solidFill>
                  <a:srgbClr val="346C98"/>
                </a:solidFill>
                <a:latin typeface="Arial" charset="0"/>
                <a:ea typeface="Arial" charset="0"/>
                <a:cs typeface="Arial" charset="0"/>
              </a:endParaRPr>
            </a:p>
            <a:p>
              <a:pPr algn="just" defTabSz="3859649">
                <a:lnSpc>
                  <a:spcPct val="120000"/>
                </a:lnSpc>
              </a:pPr>
              <a:endParaRPr lang="en-US" sz="3300" dirty="0">
                <a:solidFill>
                  <a:srgbClr val="000000"/>
                </a:solidFill>
                <a:latin typeface="Arial" charset="0"/>
                <a:ea typeface="Arial" charset="0"/>
                <a:cs typeface="Arial" charset="0"/>
              </a:endParaRPr>
            </a:p>
          </p:txBody>
        </p:sp>
        <p:graphicFrame>
          <p:nvGraphicFramePr>
            <p:cNvPr id="91" name="Chart 90">
              <a:extLst>
                <a:ext uri="{FF2B5EF4-FFF2-40B4-BE49-F238E27FC236}">
                  <a16:creationId xmlns:a16="http://schemas.microsoft.com/office/drawing/2014/main" id="{72C149BB-E8F5-8383-8EAE-FA8480C8B7AC}"/>
                </a:ext>
              </a:extLst>
            </p:cNvPr>
            <p:cNvGraphicFramePr>
              <a:graphicFrameLocks/>
            </p:cNvGraphicFramePr>
            <p:nvPr>
              <p:extLst>
                <p:ext uri="{D42A27DB-BD31-4B8C-83A1-F6EECF244321}">
                  <p14:modId xmlns:p14="http://schemas.microsoft.com/office/powerpoint/2010/main" val="1577917655"/>
                </p:ext>
              </p:extLst>
            </p:nvPr>
          </p:nvGraphicFramePr>
          <p:xfrm>
            <a:off x="-189551" y="26621698"/>
            <a:ext cx="6480000" cy="5882212"/>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92" name="Chart 91">
              <a:extLst>
                <a:ext uri="{FF2B5EF4-FFF2-40B4-BE49-F238E27FC236}">
                  <a16:creationId xmlns:a16="http://schemas.microsoft.com/office/drawing/2014/main" id="{CFAB3ECA-5EAA-EF66-5A9E-13B8C74CC57B}"/>
                </a:ext>
              </a:extLst>
            </p:cNvPr>
            <p:cNvGraphicFramePr>
              <a:graphicFrameLocks/>
            </p:cNvGraphicFramePr>
            <p:nvPr>
              <p:extLst>
                <p:ext uri="{D42A27DB-BD31-4B8C-83A1-F6EECF244321}">
                  <p14:modId xmlns:p14="http://schemas.microsoft.com/office/powerpoint/2010/main" val="2097760111"/>
                </p:ext>
              </p:extLst>
            </p:nvPr>
          </p:nvGraphicFramePr>
          <p:xfrm>
            <a:off x="6841750" y="26650929"/>
            <a:ext cx="6665905" cy="6103474"/>
          </p:xfrm>
          <a:graphic>
            <a:graphicData uri="http://schemas.openxmlformats.org/drawingml/2006/chart">
              <c:chart xmlns:c="http://schemas.openxmlformats.org/drawingml/2006/chart" xmlns:r="http://schemas.openxmlformats.org/officeDocument/2006/relationships" r:id="rId8"/>
            </a:graphicData>
          </a:graphic>
        </p:graphicFrame>
      </p:grpSp>
      <p:sp>
        <p:nvSpPr>
          <p:cNvPr id="120" name="TextBox 119">
            <a:extLst>
              <a:ext uri="{FF2B5EF4-FFF2-40B4-BE49-F238E27FC236}">
                <a16:creationId xmlns:a16="http://schemas.microsoft.com/office/drawing/2014/main" id="{53D9E8F1-424F-E532-3E21-E33DF9A4D459}"/>
              </a:ext>
            </a:extLst>
          </p:cNvPr>
          <p:cNvSpPr txBox="1"/>
          <p:nvPr/>
        </p:nvSpPr>
        <p:spPr>
          <a:xfrm>
            <a:off x="470246" y="24501135"/>
            <a:ext cx="28041600" cy="738664"/>
          </a:xfrm>
          <a:prstGeom prst="rect">
            <a:avLst/>
          </a:prstGeom>
          <a:noFill/>
        </p:spPr>
        <p:txBody>
          <a:bodyPr wrap="square">
            <a:spAutoFit/>
          </a:bodyPr>
          <a:lstStyle/>
          <a:p>
            <a:pPr algn="just" defTabSz="3859649"/>
            <a:r>
              <a:rPr lang="en-US" sz="4200" b="1" dirty="0">
                <a:solidFill>
                  <a:srgbClr val="F05578"/>
                </a:solidFill>
                <a:latin typeface="Arial" charset="0"/>
                <a:ea typeface="Arial" charset="0"/>
                <a:cs typeface="Arial" charset="0"/>
              </a:rPr>
              <a:t>Results</a:t>
            </a:r>
            <a:endParaRPr lang="en-US" sz="4200" dirty="0">
              <a:solidFill>
                <a:srgbClr val="000000"/>
              </a:solidFill>
              <a:latin typeface="Arial" charset="0"/>
              <a:ea typeface="Arial" charset="0"/>
              <a:cs typeface="Arial" charset="0"/>
            </a:endParaRPr>
          </a:p>
        </p:txBody>
      </p:sp>
      <p:sp>
        <p:nvSpPr>
          <p:cNvPr id="122" name="TextBox 121">
            <a:extLst>
              <a:ext uri="{FF2B5EF4-FFF2-40B4-BE49-F238E27FC236}">
                <a16:creationId xmlns:a16="http://schemas.microsoft.com/office/drawing/2014/main" id="{B770DFE9-BD38-68A4-86DF-AF37D0364DCA}"/>
              </a:ext>
            </a:extLst>
          </p:cNvPr>
          <p:cNvSpPr txBox="1"/>
          <p:nvPr/>
        </p:nvSpPr>
        <p:spPr>
          <a:xfrm>
            <a:off x="185202" y="25143536"/>
            <a:ext cx="28041600" cy="628955"/>
          </a:xfrm>
          <a:prstGeom prst="rect">
            <a:avLst/>
          </a:prstGeom>
          <a:noFill/>
        </p:spPr>
        <p:txBody>
          <a:bodyPr wrap="square">
            <a:spAutoFit/>
          </a:bodyPr>
          <a:lstStyle/>
          <a:p>
            <a:pPr marL="143999" marR="0" lvl="0" defTabSz="3859649" eaLnBrk="1" fontAlgn="auto" latinLnBrk="0" hangingPunct="1">
              <a:lnSpc>
                <a:spcPct val="120000"/>
              </a:lnSpc>
              <a:spcBef>
                <a:spcPts val="0"/>
              </a:spcBef>
              <a:spcAft>
                <a:spcPts val="0"/>
              </a:spcAft>
              <a:buClrTx/>
              <a:buSzTx/>
              <a:tabLst/>
              <a:defRPr/>
            </a:pPr>
            <a:r>
              <a:rPr lang="en-US" sz="3200" dirty="0">
                <a:solidFill>
                  <a:srgbClr val="51555D"/>
                </a:solidFill>
                <a:latin typeface="Arial" panose="020B0604020202020204"/>
              </a:rPr>
              <a:t>In our cohort, 36.8% of exome trio and single cases are diagnostic.</a:t>
            </a:r>
          </a:p>
        </p:txBody>
      </p:sp>
      <p:sp>
        <p:nvSpPr>
          <p:cNvPr id="123" name="TextBox 122">
            <a:extLst>
              <a:ext uri="{FF2B5EF4-FFF2-40B4-BE49-F238E27FC236}">
                <a16:creationId xmlns:a16="http://schemas.microsoft.com/office/drawing/2014/main" id="{ACFDB8FB-AF3F-3470-CD90-04D93B9477C5}"/>
              </a:ext>
            </a:extLst>
          </p:cNvPr>
          <p:cNvSpPr txBox="1"/>
          <p:nvPr/>
        </p:nvSpPr>
        <p:spPr>
          <a:xfrm>
            <a:off x="101293" y="41259934"/>
            <a:ext cx="15938154" cy="1092607"/>
          </a:xfrm>
          <a:prstGeom prst="rect">
            <a:avLst/>
          </a:prstGeom>
          <a:noFill/>
        </p:spPr>
        <p:txBody>
          <a:bodyPr wrap="square" rtlCol="0">
            <a:spAutoFit/>
          </a:bodyPr>
          <a:lstStyle/>
          <a:p>
            <a:r>
              <a:rPr lang="en-FI" sz="3200" b="1" dirty="0">
                <a:solidFill>
                  <a:srgbClr val="F05578"/>
                </a:solidFill>
                <a:latin typeface="Arial" charset="0"/>
                <a:cs typeface="Arial" charset="0"/>
              </a:rPr>
              <a:t>Figure 2. </a:t>
            </a:r>
            <a:r>
              <a:rPr lang="en-FI" sz="3200" dirty="0">
                <a:solidFill>
                  <a:schemeClr val="tx1">
                    <a:lumMod val="65000"/>
                    <a:lumOff val="35000"/>
                  </a:schemeClr>
                </a:solidFill>
                <a:latin typeface="Arial" panose="020B0604020202020204" pitchFamily="34" charset="0"/>
                <a:cs typeface="Arial" panose="020B0604020202020204" pitchFamily="34" charset="0"/>
              </a:rPr>
              <a:t>Candidate variants identified in both a) exome family and b) exome (only oatient tested)</a:t>
            </a:r>
          </a:p>
        </p:txBody>
      </p:sp>
      <p:sp>
        <p:nvSpPr>
          <p:cNvPr id="124" name="TextBox 123">
            <a:extLst>
              <a:ext uri="{FF2B5EF4-FFF2-40B4-BE49-F238E27FC236}">
                <a16:creationId xmlns:a16="http://schemas.microsoft.com/office/drawing/2014/main" id="{50BCD141-E7EE-2021-2281-212AD7ECC8B1}"/>
              </a:ext>
            </a:extLst>
          </p:cNvPr>
          <p:cNvSpPr txBox="1"/>
          <p:nvPr/>
        </p:nvSpPr>
        <p:spPr>
          <a:xfrm>
            <a:off x="15557622" y="9041910"/>
            <a:ext cx="28041600" cy="738664"/>
          </a:xfrm>
          <a:prstGeom prst="rect">
            <a:avLst/>
          </a:prstGeom>
          <a:noFill/>
        </p:spPr>
        <p:txBody>
          <a:bodyPr wrap="square">
            <a:spAutoFit/>
          </a:bodyPr>
          <a:lstStyle/>
          <a:p>
            <a:pPr algn="just" defTabSz="3859649"/>
            <a:r>
              <a:rPr lang="en-US" sz="4200" b="1" dirty="0">
                <a:solidFill>
                  <a:srgbClr val="F05578"/>
                </a:solidFill>
                <a:latin typeface="Arial" charset="0"/>
                <a:ea typeface="Arial" charset="0"/>
                <a:cs typeface="Arial" charset="0"/>
              </a:rPr>
              <a:t>Results</a:t>
            </a:r>
            <a:endParaRPr lang="en-US" sz="4200" dirty="0">
              <a:solidFill>
                <a:srgbClr val="000000"/>
              </a:solidFill>
              <a:latin typeface="Arial" charset="0"/>
              <a:ea typeface="Arial" charset="0"/>
              <a:cs typeface="Arial" charset="0"/>
            </a:endParaRPr>
          </a:p>
        </p:txBody>
      </p:sp>
      <p:sp>
        <p:nvSpPr>
          <p:cNvPr id="125" name="TextBox 124">
            <a:extLst>
              <a:ext uri="{FF2B5EF4-FFF2-40B4-BE49-F238E27FC236}">
                <a16:creationId xmlns:a16="http://schemas.microsoft.com/office/drawing/2014/main" id="{D8ABAB8B-096B-4103-3F11-DA9654560B21}"/>
              </a:ext>
            </a:extLst>
          </p:cNvPr>
          <p:cNvSpPr txBox="1"/>
          <p:nvPr/>
        </p:nvSpPr>
        <p:spPr>
          <a:xfrm>
            <a:off x="15529798" y="9996179"/>
            <a:ext cx="15784857" cy="584775"/>
          </a:xfrm>
          <a:prstGeom prst="rect">
            <a:avLst/>
          </a:prstGeom>
          <a:noFill/>
        </p:spPr>
        <p:txBody>
          <a:bodyPr wrap="square" rtlCol="0">
            <a:spAutoFit/>
          </a:bodyPr>
          <a:lstStyle/>
          <a:p>
            <a:r>
              <a:rPr lang="en-FI" sz="3200" b="1" dirty="0">
                <a:solidFill>
                  <a:srgbClr val="F05578"/>
                </a:solidFill>
                <a:latin typeface="Arial" charset="0"/>
                <a:cs typeface="Arial" charset="0"/>
              </a:rPr>
              <a:t>Table 1. </a:t>
            </a:r>
            <a:r>
              <a:rPr lang="en-FI" sz="3200" dirty="0">
                <a:solidFill>
                  <a:schemeClr val="tx1">
                    <a:lumMod val="65000"/>
                    <a:lumOff val="35000"/>
                  </a:schemeClr>
                </a:solidFill>
                <a:latin typeface="Arial" panose="020B0604020202020204" pitchFamily="34" charset="0"/>
                <a:cs typeface="Arial" panose="020B0604020202020204" pitchFamily="34" charset="0"/>
              </a:rPr>
              <a:t>Examples of reported candidate genes later reported in the medical literature</a:t>
            </a:r>
          </a:p>
        </p:txBody>
      </p:sp>
      <p:sp>
        <p:nvSpPr>
          <p:cNvPr id="126" name="TextBox 125">
            <a:extLst>
              <a:ext uri="{FF2B5EF4-FFF2-40B4-BE49-F238E27FC236}">
                <a16:creationId xmlns:a16="http://schemas.microsoft.com/office/drawing/2014/main" id="{E8305998-82AB-E275-EECE-D0EFCB830D97}"/>
              </a:ext>
            </a:extLst>
          </p:cNvPr>
          <p:cNvSpPr txBox="1"/>
          <p:nvPr/>
        </p:nvSpPr>
        <p:spPr>
          <a:xfrm>
            <a:off x="16039447" y="35468506"/>
            <a:ext cx="15784858" cy="646331"/>
          </a:xfrm>
          <a:prstGeom prst="rect">
            <a:avLst/>
          </a:prstGeom>
          <a:noFill/>
        </p:spPr>
        <p:txBody>
          <a:bodyPr wrap="square" rtlCol="0">
            <a:spAutoFit/>
          </a:bodyPr>
          <a:lstStyle/>
          <a:p>
            <a:pPr marL="457200" indent="-457200" defTabSz="3859649">
              <a:lnSpc>
                <a:spcPct val="90000"/>
              </a:lnSpc>
              <a:buFontTx/>
              <a:buAutoNum type="arabicPeriod"/>
            </a:pPr>
            <a:endParaRPr lang="en-US" sz="2000" b="1" dirty="0">
              <a:solidFill>
                <a:schemeClr val="tx1">
                  <a:lumMod val="65000"/>
                  <a:lumOff val="35000"/>
                </a:schemeClr>
              </a:solidFill>
              <a:latin typeface="Arial" charset="0"/>
              <a:ea typeface="Arial" charset="0"/>
              <a:cs typeface="Arial" charset="0"/>
            </a:endParaRPr>
          </a:p>
          <a:p>
            <a:pPr marL="457200" indent="-457200" defTabSz="3859649">
              <a:lnSpc>
                <a:spcPct val="90000"/>
              </a:lnSpc>
              <a:buFontTx/>
              <a:buAutoNum type="arabicPeriod"/>
            </a:pPr>
            <a:endParaRPr lang="en-US" sz="2000" dirty="0">
              <a:solidFill>
                <a:schemeClr val="tx1">
                  <a:lumMod val="65000"/>
                  <a:lumOff val="35000"/>
                </a:schemeClr>
              </a:solidFill>
              <a:latin typeface="Circular Std Book" charset="0"/>
              <a:ea typeface="Circular Std Book" charset="0"/>
              <a:cs typeface="Circular Std Book" charset="0"/>
            </a:endParaRPr>
          </a:p>
        </p:txBody>
      </p:sp>
      <p:sp>
        <p:nvSpPr>
          <p:cNvPr id="87" name="Rectangle 86">
            <a:extLst>
              <a:ext uri="{FF2B5EF4-FFF2-40B4-BE49-F238E27FC236}">
                <a16:creationId xmlns:a16="http://schemas.microsoft.com/office/drawing/2014/main" id="{915FE6ED-76BB-DD75-E935-FD54B72FA675}"/>
              </a:ext>
            </a:extLst>
          </p:cNvPr>
          <p:cNvSpPr/>
          <p:nvPr/>
        </p:nvSpPr>
        <p:spPr>
          <a:xfrm>
            <a:off x="14717816" y="23105241"/>
            <a:ext cx="16509792" cy="5216942"/>
          </a:xfrm>
          <a:prstGeom prst="rect">
            <a:avLst/>
          </a:prstGeom>
          <a:noFill/>
          <a:ln w="12700" cap="flat" cmpd="sng" algn="ctr">
            <a:noFill/>
            <a:prstDash val="solid"/>
            <a:miter lim="800000"/>
          </a:ln>
          <a:effectLst/>
        </p:spPr>
        <p:txBody>
          <a:bodyPr lIns="720000" tIns="432000" rIns="720000" bIns="432000" rtlCol="0" anchor="t" anchorCtr="0"/>
          <a:lstStyle/>
          <a:p>
            <a:pPr marL="1905000" marR="0" lvl="0" indent="-1058863" defTabSz="3859649" eaLnBrk="1" fontAlgn="auto" latinLnBrk="0" hangingPunct="1">
              <a:lnSpc>
                <a:spcPct val="100000"/>
              </a:lnSpc>
              <a:spcBef>
                <a:spcPts val="0"/>
              </a:spcBef>
              <a:spcAft>
                <a:spcPts val="0"/>
              </a:spcAft>
              <a:buClrTx/>
              <a:buSzTx/>
              <a:buFontTx/>
              <a:buNone/>
              <a:defRPr/>
            </a:pPr>
            <a:r>
              <a:rPr lang="en-US" sz="4200" b="1" kern="0" dirty="0">
                <a:solidFill>
                  <a:srgbClr val="A0B5C9">
                    <a:lumMod val="50000"/>
                  </a:srgbClr>
                </a:solidFill>
                <a:latin typeface="Arial" charset="0"/>
                <a:ea typeface="Arial" charset="0"/>
                <a:cs typeface="Arial" charset="0"/>
              </a:rPr>
              <a:t>G</a:t>
            </a:r>
            <a:r>
              <a:rPr kumimoji="0" lang="en-US" sz="4200" b="1" i="0" u="none" strike="noStrike" kern="0" cap="none" spc="0" normalizeH="0" baseline="0" noProof="0" dirty="0" err="1">
                <a:ln>
                  <a:noFill/>
                </a:ln>
                <a:solidFill>
                  <a:srgbClr val="A0B5C9">
                    <a:lumMod val="50000"/>
                  </a:srgbClr>
                </a:solidFill>
                <a:effectLst/>
                <a:uLnTx/>
                <a:uFillTx/>
                <a:latin typeface="Arial" charset="0"/>
                <a:ea typeface="Arial" charset="0"/>
                <a:cs typeface="Arial" charset="0"/>
              </a:rPr>
              <a:t>enotype</a:t>
            </a:r>
            <a:r>
              <a:rPr kumimoji="0" lang="en-US" sz="4200" b="1" i="0" u="none" strike="noStrike" kern="0" cap="none" spc="0" normalizeH="0" baseline="0" noProof="0" dirty="0">
                <a:ln>
                  <a:noFill/>
                </a:ln>
                <a:solidFill>
                  <a:srgbClr val="A0B5C9">
                    <a:lumMod val="50000"/>
                  </a:srgbClr>
                </a:solidFill>
                <a:effectLst/>
                <a:uLnTx/>
                <a:uFillTx/>
                <a:latin typeface="Arial" charset="0"/>
                <a:ea typeface="Arial" charset="0"/>
                <a:cs typeface="Arial" charset="0"/>
              </a:rPr>
              <a:t>-first analysis is ideal for:</a:t>
            </a:r>
          </a:p>
          <a:p>
            <a:pPr marL="1905000" marR="0" lvl="0" indent="-1058863" defTabSz="3859649" eaLnBrk="1" fontAlgn="auto" latinLnBrk="0" hangingPunct="1">
              <a:lnSpc>
                <a:spcPct val="100000"/>
              </a:lnSpc>
              <a:spcBef>
                <a:spcPts val="0"/>
              </a:spcBef>
              <a:spcAft>
                <a:spcPts val="0"/>
              </a:spcAft>
              <a:buClrTx/>
              <a:buSzTx/>
              <a:buFontTx/>
              <a:buNone/>
              <a:defRPr/>
            </a:pPr>
            <a:endParaRPr kumimoji="0" lang="en-US" sz="3200" b="0" i="0" u="none" strike="noStrike" kern="0" cap="none" spc="0" normalizeH="0" baseline="0" noProof="0" dirty="0">
              <a:ln>
                <a:noFill/>
              </a:ln>
              <a:solidFill>
                <a:srgbClr val="A0B5C9">
                  <a:lumMod val="50000"/>
                </a:srgbClr>
              </a:solidFill>
              <a:effectLst/>
              <a:uLnTx/>
              <a:uFillTx/>
              <a:latin typeface="Arial" charset="0"/>
              <a:ea typeface="Arial" charset="0"/>
              <a:cs typeface="Arial" charset="0"/>
            </a:endParaRPr>
          </a:p>
          <a:p>
            <a:pPr marL="1905000" indent="-1058863" defTabSz="3859649">
              <a:lnSpc>
                <a:spcPct val="120000"/>
              </a:lnSpc>
              <a:buFont typeface="Arial" charset="0"/>
              <a:buChar char="•"/>
            </a:pPr>
            <a:r>
              <a:rPr kumimoji="0" lang="en-US" sz="3400" b="0" i="0" u="none" strike="noStrike" kern="0" cap="none" spc="0" normalizeH="0" baseline="0" noProof="0" dirty="0">
                <a:ln>
                  <a:noFill/>
                </a:ln>
                <a:solidFill>
                  <a:srgbClr val="A0B5C9">
                    <a:lumMod val="50000"/>
                  </a:srgbClr>
                </a:solidFill>
                <a:effectLst/>
                <a:uLnTx/>
                <a:uFillTx/>
                <a:latin typeface="Arial" charset="0"/>
                <a:ea typeface="Arial" charset="0"/>
                <a:cs typeface="Arial" charset="0"/>
              </a:rPr>
              <a:t>Atypical presentations of known syndromes or genetically heterogeneous disorders</a:t>
            </a:r>
          </a:p>
          <a:p>
            <a:pPr marL="1905000" indent="-1058863" defTabSz="3859649">
              <a:lnSpc>
                <a:spcPct val="120000"/>
              </a:lnSpc>
              <a:buFont typeface="Arial" charset="0"/>
              <a:buChar char="•"/>
            </a:pPr>
            <a:r>
              <a:rPr kumimoji="0" lang="en-US" sz="3400" b="0" i="0" u="none" strike="noStrike" kern="0" cap="none" spc="0" normalizeH="0" baseline="0" noProof="0" dirty="0">
                <a:ln>
                  <a:noFill/>
                </a:ln>
                <a:solidFill>
                  <a:srgbClr val="A0B5C9">
                    <a:lumMod val="50000"/>
                  </a:srgbClr>
                </a:solidFill>
                <a:effectLst/>
                <a:uLnTx/>
                <a:uFillTx/>
                <a:latin typeface="Arial" charset="0"/>
                <a:ea typeface="Arial" charset="0"/>
                <a:cs typeface="Arial" charset="0"/>
              </a:rPr>
              <a:t>Patients with rare disorders, not commonly identified clinically</a:t>
            </a:r>
          </a:p>
          <a:p>
            <a:pPr marL="1905000" indent="-1058863" defTabSz="3859649">
              <a:lnSpc>
                <a:spcPct val="120000"/>
              </a:lnSpc>
              <a:buFont typeface="Arial" charset="0"/>
              <a:buChar char="•"/>
            </a:pPr>
            <a:r>
              <a:rPr kumimoji="0" lang="en-US" sz="3400" b="0" i="0" u="none" strike="noStrike" kern="0" cap="none" spc="0" normalizeH="0" baseline="0" noProof="0" dirty="0">
                <a:ln>
                  <a:noFill/>
                </a:ln>
                <a:solidFill>
                  <a:srgbClr val="A0B5C9">
                    <a:lumMod val="50000"/>
                  </a:srgbClr>
                </a:solidFill>
                <a:effectLst/>
                <a:uLnTx/>
                <a:uFillTx/>
                <a:latin typeface="Arial" charset="0"/>
                <a:ea typeface="Arial" charset="0"/>
                <a:cs typeface="Arial" charset="0"/>
              </a:rPr>
              <a:t>Cases with multiple diagnoses</a:t>
            </a:r>
          </a:p>
          <a:p>
            <a:pPr marL="1905000" indent="-1058863" defTabSz="3859649">
              <a:lnSpc>
                <a:spcPct val="120000"/>
              </a:lnSpc>
              <a:buFont typeface="Arial" charset="0"/>
              <a:buChar char="•"/>
            </a:pPr>
            <a:r>
              <a:rPr kumimoji="0" lang="en-US" sz="3400" b="0" i="0" u="none" strike="noStrike" kern="0" cap="none" spc="0" normalizeH="0" baseline="0" noProof="0" dirty="0">
                <a:ln>
                  <a:noFill/>
                </a:ln>
                <a:solidFill>
                  <a:srgbClr val="A0B5C9">
                    <a:lumMod val="50000"/>
                  </a:srgbClr>
                </a:solidFill>
                <a:effectLst/>
                <a:uLnTx/>
                <a:uFillTx/>
                <a:latin typeface="Arial" charset="0"/>
                <a:ea typeface="Arial" charset="0"/>
                <a:cs typeface="Arial" charset="0"/>
              </a:rPr>
              <a:t>Even with genotype-first analysis, accurate and detailed clinical information is important for test interpretation</a:t>
            </a:r>
          </a:p>
          <a:p>
            <a:pPr marL="0" marR="0" lvl="0" indent="0" defTabSz="3859649" eaLnBrk="1" fontAlgn="auto" latinLnBrk="0" hangingPunct="1">
              <a:lnSpc>
                <a:spcPct val="100000"/>
              </a:lnSpc>
              <a:spcBef>
                <a:spcPts val="0"/>
              </a:spcBef>
              <a:spcAft>
                <a:spcPts val="0"/>
              </a:spcAft>
              <a:buClrTx/>
              <a:buSzTx/>
              <a:buFontTx/>
              <a:buNone/>
              <a:tabLst/>
              <a:defRPr/>
            </a:pPr>
            <a:endParaRPr kumimoji="0" lang="en-US" sz="5600" b="1" i="0" u="none" strike="noStrike" kern="0" cap="none" spc="0" normalizeH="0" baseline="0" noProof="0" dirty="0">
              <a:ln>
                <a:noFill/>
              </a:ln>
              <a:solidFill>
                <a:srgbClr val="A0B5C9">
                  <a:lumMod val="50000"/>
                </a:srgbClr>
              </a:solidFill>
              <a:effectLst/>
              <a:uLnTx/>
              <a:uFillTx/>
              <a:latin typeface="Arial" charset="0"/>
              <a:ea typeface="Arial" charset="0"/>
              <a:cs typeface="Arial" charset="0"/>
            </a:endParaRPr>
          </a:p>
        </p:txBody>
      </p:sp>
      <p:sp>
        <p:nvSpPr>
          <p:cNvPr id="58" name="Rectangle 57">
            <a:extLst>
              <a:ext uri="{FF2B5EF4-FFF2-40B4-BE49-F238E27FC236}">
                <a16:creationId xmlns:a16="http://schemas.microsoft.com/office/drawing/2014/main" id="{D4CD4CE8-9A85-94E5-FCEE-1F7E206B6515}"/>
              </a:ext>
            </a:extLst>
          </p:cNvPr>
          <p:cNvSpPr/>
          <p:nvPr/>
        </p:nvSpPr>
        <p:spPr>
          <a:xfrm>
            <a:off x="15558667" y="28840251"/>
            <a:ext cx="16509791" cy="5774443"/>
          </a:xfrm>
          <a:prstGeom prst="rect">
            <a:avLst/>
          </a:prstGeom>
          <a:solidFill>
            <a:srgbClr val="F05578"/>
          </a:solidFill>
          <a:ln w="12700" cap="flat" cmpd="sng" algn="ctr">
            <a:noFill/>
            <a:prstDash val="solid"/>
            <a:miter lim="800000"/>
          </a:ln>
          <a:effectLst/>
        </p:spPr>
        <p:txBody>
          <a:bodyPr lIns="720000" tIns="432000" rIns="720000" bIns="432000" rtlCol="0" anchor="t" anchorCtr="0"/>
          <a:lstStyle/>
          <a:p>
            <a:pPr marL="0" marR="0" lvl="0" indent="0" defTabSz="3859649" eaLnBrk="1" fontAlgn="auto" latinLnBrk="0" hangingPunct="1">
              <a:lnSpc>
                <a:spcPct val="100000"/>
              </a:lnSpc>
              <a:spcBef>
                <a:spcPts val="0"/>
              </a:spcBef>
              <a:spcAft>
                <a:spcPts val="0"/>
              </a:spcAft>
              <a:buClrTx/>
              <a:buSzTx/>
              <a:buFontTx/>
              <a:buNone/>
              <a:tabLst/>
              <a:defRPr/>
            </a:pPr>
            <a:r>
              <a:rPr kumimoji="0" lang="en-US" sz="5600" b="1" i="0" u="none" strike="noStrike" kern="0" cap="none" spc="0" normalizeH="0" baseline="0" noProof="0" dirty="0">
                <a:ln>
                  <a:noFill/>
                </a:ln>
                <a:solidFill>
                  <a:srgbClr val="FFFFFF"/>
                </a:solidFill>
                <a:effectLst/>
                <a:uLnTx/>
                <a:uFillTx/>
                <a:latin typeface="Arial" charset="0"/>
                <a:ea typeface="Arial" charset="0"/>
                <a:cs typeface="Arial" charset="0"/>
              </a:rPr>
              <a:t>Conclusions</a:t>
            </a:r>
          </a:p>
          <a:p>
            <a:pPr marL="0" marR="0" lvl="0" indent="0" defTabSz="3859649" eaLnBrk="1" fontAlgn="auto" latinLnBrk="0" hangingPunct="1">
              <a:lnSpc>
                <a:spcPct val="100000"/>
              </a:lnSpc>
              <a:spcBef>
                <a:spcPts val="0"/>
              </a:spcBef>
              <a:spcAft>
                <a:spcPts val="0"/>
              </a:spcAft>
              <a:buClrTx/>
              <a:buSzTx/>
              <a:buFontTx/>
              <a:buNone/>
              <a:tabLst/>
              <a:defRPr/>
            </a:pPr>
            <a:endParaRPr kumimoji="0" lang="en-US" sz="3200" b="0" i="0" u="none" strike="noStrike" kern="0" cap="none" spc="0" normalizeH="0" baseline="0" noProof="0" dirty="0">
              <a:ln>
                <a:noFill/>
              </a:ln>
              <a:solidFill>
                <a:srgbClr val="FFFFFF"/>
              </a:solidFill>
              <a:effectLst/>
              <a:uLnTx/>
              <a:uFillTx/>
              <a:latin typeface="Arial" charset="0"/>
              <a:ea typeface="Arial" charset="0"/>
              <a:cs typeface="Arial" charset="0"/>
            </a:endParaRPr>
          </a:p>
          <a:p>
            <a:pPr marL="1070999" marR="0" lvl="0" indent="-927000" defTabSz="3859649" eaLnBrk="1" fontAlgn="auto" latinLnBrk="0" hangingPunct="1">
              <a:lnSpc>
                <a:spcPct val="120000"/>
              </a:lnSpc>
              <a:spcBef>
                <a:spcPts val="0"/>
              </a:spcBef>
              <a:spcAft>
                <a:spcPts val="0"/>
              </a:spcAft>
              <a:buClrTx/>
              <a:buSzTx/>
              <a:buFont typeface="Arial" charset="0"/>
              <a:buChar char="•"/>
              <a:tabLst/>
              <a:defRPr/>
            </a:pPr>
            <a:r>
              <a:rPr kumimoji="0" lang="en-US" sz="3400" b="0" i="0" u="none" strike="noStrike" kern="0" cap="none" spc="0" normalizeH="0" baseline="0" noProof="0" dirty="0">
                <a:ln>
                  <a:noFill/>
                </a:ln>
                <a:solidFill>
                  <a:srgbClr val="FFFFFF"/>
                </a:solidFill>
                <a:effectLst/>
                <a:uLnTx/>
                <a:uFillTx/>
                <a:latin typeface="Arial" charset="0"/>
                <a:ea typeface="Arial" charset="0"/>
                <a:cs typeface="Arial" charset="0"/>
              </a:rPr>
              <a:t>Performing sequencing of additional family members allows for candidate missense variants to be identified (Figure 2 and table 1)</a:t>
            </a:r>
          </a:p>
          <a:p>
            <a:pPr marL="1070999" marR="0" lvl="0" indent="-927000" defTabSz="3859649" eaLnBrk="1" fontAlgn="auto" latinLnBrk="0" hangingPunct="1">
              <a:lnSpc>
                <a:spcPct val="120000"/>
              </a:lnSpc>
              <a:spcBef>
                <a:spcPts val="0"/>
              </a:spcBef>
              <a:spcAft>
                <a:spcPts val="0"/>
              </a:spcAft>
              <a:buClrTx/>
              <a:buSzTx/>
              <a:buFont typeface="Arial" charset="0"/>
              <a:buChar char="•"/>
              <a:tabLst/>
              <a:defRPr/>
            </a:pPr>
            <a:r>
              <a:rPr lang="en-US" sz="3400" kern="0" dirty="0">
                <a:solidFill>
                  <a:srgbClr val="FFFFFF"/>
                </a:solidFill>
                <a:latin typeface="Arial" charset="0"/>
                <a:ea typeface="Arial" charset="0"/>
                <a:cs typeface="Arial" charset="0"/>
              </a:rPr>
              <a:t>G</a:t>
            </a:r>
            <a:r>
              <a:rPr kumimoji="0" lang="en-US" sz="3400" b="0" i="0" u="none" strike="noStrike" kern="0" cap="none" spc="0" normalizeH="0" baseline="0" noProof="0" dirty="0" err="1">
                <a:ln>
                  <a:noFill/>
                </a:ln>
                <a:solidFill>
                  <a:srgbClr val="FFFFFF"/>
                </a:solidFill>
                <a:effectLst/>
                <a:uLnTx/>
                <a:uFillTx/>
                <a:latin typeface="Arial" charset="0"/>
                <a:ea typeface="Arial" charset="0"/>
                <a:cs typeface="Arial" charset="0"/>
              </a:rPr>
              <a:t>enotype</a:t>
            </a:r>
            <a:r>
              <a:rPr kumimoji="0" lang="en-US" sz="3400" b="0" i="0" u="none" strike="noStrike" kern="0" cap="none" spc="0" normalizeH="0" baseline="0" noProof="0" dirty="0">
                <a:ln>
                  <a:noFill/>
                </a:ln>
                <a:solidFill>
                  <a:srgbClr val="FFFFFF"/>
                </a:solidFill>
                <a:effectLst/>
                <a:uLnTx/>
                <a:uFillTx/>
                <a:latin typeface="Arial" charset="0"/>
                <a:ea typeface="Arial" charset="0"/>
                <a:cs typeface="Arial" charset="0"/>
              </a:rPr>
              <a:t>-first analysis is an effective method for identifying strong candidate variants</a:t>
            </a:r>
          </a:p>
          <a:p>
            <a:pPr marL="1070999" marR="0" lvl="0" indent="-927000" defTabSz="3859649" eaLnBrk="1" fontAlgn="auto" latinLnBrk="0" hangingPunct="1">
              <a:lnSpc>
                <a:spcPct val="120000"/>
              </a:lnSpc>
              <a:spcBef>
                <a:spcPts val="0"/>
              </a:spcBef>
              <a:spcAft>
                <a:spcPts val="0"/>
              </a:spcAft>
              <a:buClrTx/>
              <a:buSzTx/>
              <a:buFont typeface="Arial" charset="0"/>
              <a:buChar char="•"/>
              <a:tabLst/>
              <a:defRPr/>
            </a:pPr>
            <a:r>
              <a:rPr kumimoji="0" lang="en-US" sz="3400" b="0" i="0" u="none" strike="noStrike" kern="0" cap="none" spc="0" normalizeH="0" baseline="0" noProof="0" dirty="0">
                <a:ln>
                  <a:noFill/>
                </a:ln>
                <a:solidFill>
                  <a:srgbClr val="FFFFFF"/>
                </a:solidFill>
                <a:effectLst/>
                <a:uLnTx/>
                <a:uFillTx/>
                <a:latin typeface="Arial" charset="0"/>
                <a:ea typeface="Arial" charset="0"/>
                <a:cs typeface="Arial" charset="0"/>
              </a:rPr>
              <a:t>In multiple cases, reported candidate genes have later been reported in the medical literature (Table 1)</a:t>
            </a:r>
          </a:p>
          <a:p>
            <a:pPr marL="0" marR="0" lvl="0" indent="0" defTabSz="3859649" eaLnBrk="1" fontAlgn="auto" latinLnBrk="0" hangingPunct="1">
              <a:lnSpc>
                <a:spcPct val="100000"/>
              </a:lnSpc>
              <a:spcBef>
                <a:spcPts val="0"/>
              </a:spcBef>
              <a:spcAft>
                <a:spcPts val="0"/>
              </a:spcAft>
              <a:buClrTx/>
              <a:buSzTx/>
              <a:buFontTx/>
              <a:buNone/>
              <a:tabLst/>
              <a:defRPr/>
            </a:pPr>
            <a:endParaRPr kumimoji="0" lang="en-US" sz="5600" b="1" i="0" u="none" strike="noStrike" kern="0" cap="none" spc="0" normalizeH="0" baseline="0" noProof="0" dirty="0">
              <a:ln>
                <a:noFill/>
              </a:ln>
              <a:solidFill>
                <a:srgbClr val="FFFFFF"/>
              </a:solidFill>
              <a:effectLst/>
              <a:uLnTx/>
              <a:uFillTx/>
              <a:latin typeface="Arial" charset="0"/>
              <a:ea typeface="Arial" charset="0"/>
              <a:cs typeface="Arial" charset="0"/>
            </a:endParaRPr>
          </a:p>
        </p:txBody>
      </p:sp>
    </p:spTree>
    <p:extLst>
      <p:ext uri="{BB962C8B-B14F-4D97-AF65-F5344CB8AC3E}">
        <p14:creationId xmlns:p14="http://schemas.microsoft.com/office/powerpoint/2010/main" val="327114681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Blueprint Genetics 1">
    <a:dk1>
      <a:srgbClr val="51555D"/>
    </a:dk1>
    <a:lt1>
      <a:srgbClr val="FFFFFF"/>
    </a:lt1>
    <a:dk2>
      <a:srgbClr val="346C98"/>
    </a:dk2>
    <a:lt2>
      <a:srgbClr val="FFFFFF"/>
    </a:lt2>
    <a:accent1>
      <a:srgbClr val="346C98"/>
    </a:accent1>
    <a:accent2>
      <a:srgbClr val="F05578"/>
    </a:accent2>
    <a:accent3>
      <a:srgbClr val="FAA0B3"/>
    </a:accent3>
    <a:accent4>
      <a:srgbClr val="52555C"/>
    </a:accent4>
    <a:accent5>
      <a:srgbClr val="A69B9A"/>
    </a:accent5>
    <a:accent6>
      <a:srgbClr val="A0B5C9"/>
    </a:accent6>
    <a:hlink>
      <a:srgbClr val="F05578"/>
    </a:hlink>
    <a:folHlink>
      <a:srgbClr val="F0557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Blueprint Genetics 1">
    <a:dk1>
      <a:srgbClr val="51555D"/>
    </a:dk1>
    <a:lt1>
      <a:srgbClr val="FFFFFF"/>
    </a:lt1>
    <a:dk2>
      <a:srgbClr val="346C98"/>
    </a:dk2>
    <a:lt2>
      <a:srgbClr val="FFFFFF"/>
    </a:lt2>
    <a:accent1>
      <a:srgbClr val="346C98"/>
    </a:accent1>
    <a:accent2>
      <a:srgbClr val="F05578"/>
    </a:accent2>
    <a:accent3>
      <a:srgbClr val="FAA0B3"/>
    </a:accent3>
    <a:accent4>
      <a:srgbClr val="52555C"/>
    </a:accent4>
    <a:accent5>
      <a:srgbClr val="A69B9A"/>
    </a:accent5>
    <a:accent6>
      <a:srgbClr val="A0B5C9"/>
    </a:accent6>
    <a:hlink>
      <a:srgbClr val="F05578"/>
    </a:hlink>
    <a:folHlink>
      <a:srgbClr val="F0557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Blueprint Genetics 1">
    <a:dk1>
      <a:srgbClr val="51555D"/>
    </a:dk1>
    <a:lt1>
      <a:srgbClr val="FFFFFF"/>
    </a:lt1>
    <a:dk2>
      <a:srgbClr val="346C98"/>
    </a:dk2>
    <a:lt2>
      <a:srgbClr val="FFFFFF"/>
    </a:lt2>
    <a:accent1>
      <a:srgbClr val="346C98"/>
    </a:accent1>
    <a:accent2>
      <a:srgbClr val="F05578"/>
    </a:accent2>
    <a:accent3>
      <a:srgbClr val="FAA0B3"/>
    </a:accent3>
    <a:accent4>
      <a:srgbClr val="52555C"/>
    </a:accent4>
    <a:accent5>
      <a:srgbClr val="A69B9A"/>
    </a:accent5>
    <a:accent6>
      <a:srgbClr val="A0B5C9"/>
    </a:accent6>
    <a:hlink>
      <a:srgbClr val="F05578"/>
    </a:hlink>
    <a:folHlink>
      <a:srgbClr val="F0557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Blueprint Genetics 1">
    <a:dk1>
      <a:srgbClr val="51555D"/>
    </a:dk1>
    <a:lt1>
      <a:srgbClr val="FFFFFF"/>
    </a:lt1>
    <a:dk2>
      <a:srgbClr val="346C98"/>
    </a:dk2>
    <a:lt2>
      <a:srgbClr val="FFFFFF"/>
    </a:lt2>
    <a:accent1>
      <a:srgbClr val="346C98"/>
    </a:accent1>
    <a:accent2>
      <a:srgbClr val="F05578"/>
    </a:accent2>
    <a:accent3>
      <a:srgbClr val="FAA0B3"/>
    </a:accent3>
    <a:accent4>
      <a:srgbClr val="52555C"/>
    </a:accent4>
    <a:accent5>
      <a:srgbClr val="A69B9A"/>
    </a:accent5>
    <a:accent6>
      <a:srgbClr val="A0B5C9"/>
    </a:accent6>
    <a:hlink>
      <a:srgbClr val="F05578"/>
    </a:hlink>
    <a:folHlink>
      <a:srgbClr val="F0557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b35df6c-abd9-45b0-8e85-611bf0b2fb44" xsi:nil="true"/>
    <lcf76f155ced4ddcb4097134ff3c332f xmlns="6df15bb7-a7d7-4ec0-bb39-37eb985049b7">
      <Terms xmlns="http://schemas.microsoft.com/office/infopath/2007/PartnerControls"/>
    </lcf76f155ced4ddcb4097134ff3c332f>
    <SharedWithUsers xmlns="7b35df6c-abd9-45b0-8e85-611bf0b2fb44">
      <UserInfo>
        <DisplayName>BpG Shared Visitors</DisplayName>
        <AccountId>4</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608218DFDB4734AAB79F3EAFB1A9ABB" ma:contentTypeVersion="25" ma:contentTypeDescription="Create a new document." ma:contentTypeScope="" ma:versionID="289ec5af5489b07b37afccd3a8eaf36a">
  <xsd:schema xmlns:xsd="http://www.w3.org/2001/XMLSchema" xmlns:xs="http://www.w3.org/2001/XMLSchema" xmlns:p="http://schemas.microsoft.com/office/2006/metadata/properties" xmlns:ns2="6df15bb7-a7d7-4ec0-bb39-37eb985049b7" xmlns:ns3="7b35df6c-abd9-45b0-8e85-611bf0b2fb44" targetNamespace="http://schemas.microsoft.com/office/2006/metadata/properties" ma:root="true" ma:fieldsID="bf9762a513ebb837fa5f2549630d43ed" ns2:_="" ns3:_="">
    <xsd:import namespace="6df15bb7-a7d7-4ec0-bb39-37eb985049b7"/>
    <xsd:import namespace="7b35df6c-abd9-45b0-8e85-611bf0b2fb4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Location"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f15bb7-a7d7-4ec0-bb39-37eb985049b7"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DateTaken" ma:index="6" nillable="true" ma:displayName="MediaServiceDateTaken" ma:description="" ma:hidden="true" ma:internalName="MediaServiceDateTaken" ma:readOnly="true">
      <xsd:simpleType>
        <xsd:restriction base="dms:Text"/>
      </xsd:simpleType>
    </xsd:element>
    <xsd:element name="MediaServiceLocation" ma:index="7" nillable="true" ma:displayName="Location" ma:description="" ma:internalName="MediaServiceLocation" ma:readOnly="true">
      <xsd:simpleType>
        <xsd:restriction base="dms:Text"/>
      </xsd:simpleType>
    </xsd:element>
    <xsd:element name="MediaServiceOCR" ma:index="8" nillable="true" ma:displayName="Extracted Text" ma:internalName="MediaServiceOCR" ma:readOnly="true">
      <xsd:simpleType>
        <xsd:restriction base="dms:Note">
          <xsd:maxLength value="255"/>
        </xsd:restriction>
      </xsd:simpleType>
    </xsd:element>
    <xsd:element name="MediaServiceGenerationTime" ma:index="9" nillable="true" ma:displayName="MediaServiceGenerationTime" ma:hidden="true" ma:internalName="MediaServiceGenerationTime" ma:readOnly="true">
      <xsd:simpleType>
        <xsd:restriction base="dms:Text"/>
      </xsd:simpleType>
    </xsd:element>
    <xsd:element name="MediaServiceEventHashCode" ma:index="10"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description=""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d9974891-484a-45e8-af76-ebb4354d79e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b35df6c-abd9-45b0-8e85-611bf0b2fb44" elementFormDefault="qualified">
    <xsd:import namespace="http://schemas.microsoft.com/office/2006/documentManagement/types"/>
    <xsd:import namespace="http://schemas.microsoft.com/office/infopath/2007/PartnerControls"/>
    <xsd:element name="SharedWithUsers" ma:index="11"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9aa3a1a0-8abf-41b8-9ac9-d11b73486783}" ma:internalName="TaxCatchAll" ma:showField="CatchAllData" ma:web="7b35df6c-abd9-45b0-8e85-611bf0b2fb4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AF58EF8-1577-46A0-A91F-5E59D221C6D8}">
  <ds:schemaRefs>
    <ds:schemaRef ds:uri="http://schemas.microsoft.com/office/2006/metadata/properties"/>
    <ds:schemaRef ds:uri="http://schemas.microsoft.com/office/infopath/2007/PartnerControls"/>
    <ds:schemaRef ds:uri="7b35df6c-abd9-45b0-8e85-611bf0b2fb44"/>
    <ds:schemaRef ds:uri="6df15bb7-a7d7-4ec0-bb39-37eb985049b7"/>
  </ds:schemaRefs>
</ds:datastoreItem>
</file>

<file path=customXml/itemProps2.xml><?xml version="1.0" encoding="utf-8"?>
<ds:datastoreItem xmlns:ds="http://schemas.openxmlformats.org/officeDocument/2006/customXml" ds:itemID="{9BD17681-B5EA-4E30-BF12-7718AC065BD0}">
  <ds:schemaRefs>
    <ds:schemaRef ds:uri="http://schemas.microsoft.com/sharepoint/v3/contenttype/forms"/>
  </ds:schemaRefs>
</ds:datastoreItem>
</file>

<file path=customXml/itemProps3.xml><?xml version="1.0" encoding="utf-8"?>
<ds:datastoreItem xmlns:ds="http://schemas.openxmlformats.org/officeDocument/2006/customXml" ds:itemID="{0F861021-3B98-4A96-AA35-5519A6A2159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f15bb7-a7d7-4ec0-bb39-37eb985049b7"/>
    <ds:schemaRef ds:uri="7b35df6c-abd9-45b0-8e85-611bf0b2fb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880</TotalTime>
  <Words>798</Words>
  <Application>Microsoft Office PowerPoint</Application>
  <PresentationFormat>Custom</PresentationFormat>
  <Paragraphs>131</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Rocio Sanchez Alcudia</dc:creator>
  <cp:lastModifiedBy>Mari-Liis Lukke</cp:lastModifiedBy>
  <cp:revision>11</cp:revision>
  <dcterms:created xsi:type="dcterms:W3CDTF">2022-05-11T11:19:22Z</dcterms:created>
  <dcterms:modified xsi:type="dcterms:W3CDTF">2026-01-29T12:00:25Z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0x010100B608218DFDB4734AAB79F3EAFB1A9ABB</vt:lpwstr>
  </property>
  <property fmtid="{D5CDD505-2E9C-101B-9397-08002B2CF9AE}" pid="3" name="_ExtendedDescription">
    <vt:lpwstr/>
  </property>
  <property fmtid="{D5CDD505-2E9C-101B-9397-08002B2CF9AE}" pid="4" name="MediaServiceImageTags">
    <vt:lpwstr/>
  </property>
</Properties>
</file>