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95" r:id="rId5"/>
  </p:sldIdLst>
  <p:sldSz cx="40233600" cy="40233600"/>
  <p:notesSz cx="6858000" cy="9144000"/>
  <p:defaultTextStyle>
    <a:defPPr>
      <a:defRPr lang="fi-FI"/>
    </a:defPPr>
    <a:lvl1pPr marL="0" algn="l" defTabSz="3860347" rtl="0" eaLnBrk="1" latinLnBrk="0" hangingPunct="1">
      <a:defRPr sz="7603" kern="1200">
        <a:solidFill>
          <a:schemeClr val="tx1"/>
        </a:solidFill>
        <a:latin typeface="+mn-lt"/>
        <a:ea typeface="+mn-ea"/>
        <a:cs typeface="+mn-cs"/>
      </a:defRPr>
    </a:lvl1pPr>
    <a:lvl2pPr marL="1930174" algn="l" defTabSz="3860347" rtl="0" eaLnBrk="1" latinLnBrk="0" hangingPunct="1">
      <a:defRPr sz="7603" kern="1200">
        <a:solidFill>
          <a:schemeClr val="tx1"/>
        </a:solidFill>
        <a:latin typeface="+mn-lt"/>
        <a:ea typeface="+mn-ea"/>
        <a:cs typeface="+mn-cs"/>
      </a:defRPr>
    </a:lvl2pPr>
    <a:lvl3pPr marL="3860347" algn="l" defTabSz="3860347" rtl="0" eaLnBrk="1" latinLnBrk="0" hangingPunct="1">
      <a:defRPr sz="7603" kern="1200">
        <a:solidFill>
          <a:schemeClr val="tx1"/>
        </a:solidFill>
        <a:latin typeface="+mn-lt"/>
        <a:ea typeface="+mn-ea"/>
        <a:cs typeface="+mn-cs"/>
      </a:defRPr>
    </a:lvl3pPr>
    <a:lvl4pPr marL="5790521" algn="l" defTabSz="3860347" rtl="0" eaLnBrk="1" latinLnBrk="0" hangingPunct="1">
      <a:defRPr sz="7603" kern="1200">
        <a:solidFill>
          <a:schemeClr val="tx1"/>
        </a:solidFill>
        <a:latin typeface="+mn-lt"/>
        <a:ea typeface="+mn-ea"/>
        <a:cs typeface="+mn-cs"/>
      </a:defRPr>
    </a:lvl4pPr>
    <a:lvl5pPr marL="7720695" algn="l" defTabSz="3860347" rtl="0" eaLnBrk="1" latinLnBrk="0" hangingPunct="1">
      <a:defRPr sz="7603" kern="1200">
        <a:solidFill>
          <a:schemeClr val="tx1"/>
        </a:solidFill>
        <a:latin typeface="+mn-lt"/>
        <a:ea typeface="+mn-ea"/>
        <a:cs typeface="+mn-cs"/>
      </a:defRPr>
    </a:lvl5pPr>
    <a:lvl6pPr marL="9650868" algn="l" defTabSz="3860347" rtl="0" eaLnBrk="1" latinLnBrk="0" hangingPunct="1">
      <a:defRPr sz="7603" kern="1200">
        <a:solidFill>
          <a:schemeClr val="tx1"/>
        </a:solidFill>
        <a:latin typeface="+mn-lt"/>
        <a:ea typeface="+mn-ea"/>
        <a:cs typeface="+mn-cs"/>
      </a:defRPr>
    </a:lvl6pPr>
    <a:lvl7pPr marL="11581051" algn="l" defTabSz="3860347" rtl="0" eaLnBrk="1" latinLnBrk="0" hangingPunct="1">
      <a:defRPr sz="7603" kern="1200">
        <a:solidFill>
          <a:schemeClr val="tx1"/>
        </a:solidFill>
        <a:latin typeface="+mn-lt"/>
        <a:ea typeface="+mn-ea"/>
        <a:cs typeface="+mn-cs"/>
      </a:defRPr>
    </a:lvl7pPr>
    <a:lvl8pPr marL="13511229" algn="l" defTabSz="3860347" rtl="0" eaLnBrk="1" latinLnBrk="0" hangingPunct="1">
      <a:defRPr sz="7603" kern="1200">
        <a:solidFill>
          <a:schemeClr val="tx1"/>
        </a:solidFill>
        <a:latin typeface="+mn-lt"/>
        <a:ea typeface="+mn-ea"/>
        <a:cs typeface="+mn-cs"/>
      </a:defRPr>
    </a:lvl8pPr>
    <a:lvl9pPr marL="15441398" algn="l" defTabSz="3860347" rtl="0" eaLnBrk="1" latinLnBrk="0" hangingPunct="1">
      <a:defRPr sz="7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02" userDrawn="1">
          <p15:clr>
            <a:srgbClr val="A4A3A4"/>
          </p15:clr>
        </p15:guide>
        <p15:guide id="2" pos="12672" userDrawn="1">
          <p15:clr>
            <a:srgbClr val="A4A3A4"/>
          </p15:clr>
        </p15:guide>
        <p15:guide id="3" orient="horz" pos="5913" userDrawn="1">
          <p15:clr>
            <a:srgbClr val="A4A3A4"/>
          </p15:clr>
        </p15:guide>
        <p15:guide id="4" pos="856" userDrawn="1">
          <p15:clr>
            <a:srgbClr val="A4A3A4"/>
          </p15:clr>
        </p15:guide>
        <p15:guide id="5" pos="4779" userDrawn="1">
          <p15:clr>
            <a:srgbClr val="A4A3A4"/>
          </p15:clr>
        </p15:guide>
        <p15:guide id="6" pos="8726" userDrawn="1">
          <p15:clr>
            <a:srgbClr val="A4A3A4"/>
          </p15:clr>
        </p15:guide>
        <p15:guide id="7" pos="16618" userDrawn="1">
          <p15:clr>
            <a:srgbClr val="A4A3A4"/>
          </p15:clr>
        </p15:guide>
        <p15:guide id="8" pos="20565" userDrawn="1">
          <p15:clr>
            <a:srgbClr val="A4A3A4"/>
          </p15:clr>
        </p15:guide>
        <p15:guide id="9" pos="245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a Henno" initials="HH" lastIdx="26" clrIdx="0"/>
  <p:cmAuthor id="1" name="Janne Tarvonen" initials="JT" lastIdx="1" clrIdx="1"/>
  <p:cmAuthor id="2" name="Annakarin Kere" initials="AK" lastIdx="4" clrIdx="2">
    <p:extLst>
      <p:ext uri="{19B8F6BF-5375-455C-9EA6-DF929625EA0E}">
        <p15:presenceInfo xmlns:p15="http://schemas.microsoft.com/office/powerpoint/2012/main" userId="S::annakarin.kere@blueprintgenetics.com::ff331614-c375-4307-b481-4126c1b714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FF3F3-B5C2-E143-86EE-0A5347495E47}" v="5" dt="2020-04-06T08:04:27.053"/>
    <p1510:client id="{B55C6D5A-A939-EB41-B510-BC6897D85847}" v="222" dt="2020-04-06T07:27:19.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6"/>
    <p:restoredTop sz="86667"/>
  </p:normalViewPr>
  <p:slideViewPr>
    <p:cSldViewPr snapToGrid="0" snapToObjects="1" showGuides="1">
      <p:cViewPr>
        <p:scale>
          <a:sx n="26" d="100"/>
          <a:sy n="26" d="100"/>
        </p:scale>
        <p:origin x="1600" y="-600"/>
      </p:cViewPr>
      <p:guideLst>
        <p:guide orient="horz" pos="22402"/>
        <p:guide pos="12672"/>
        <p:guide orient="horz" pos="5913"/>
        <p:guide pos="856"/>
        <p:guide pos="4779"/>
        <p:guide pos="8726"/>
        <p:guide pos="16618"/>
        <p:guide pos="20565"/>
        <p:guide pos="24511"/>
      </p:guideLst>
    </p:cSldViewPr>
  </p:slideViewPr>
  <p:outlineViewPr>
    <p:cViewPr>
      <p:scale>
        <a:sx n="33" d="100"/>
        <a:sy n="33" d="100"/>
      </p:scale>
      <p:origin x="0" y="0"/>
    </p:cViewPr>
  </p:outlin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830B1-5D46-8945-A3A3-BBFA8985B30D}" type="datetimeFigureOut">
              <a:rPr lang="fi-FI" smtClean="0"/>
              <a:t>29.1.2026</a:t>
            </a:fld>
            <a:endParaRPr lang="fi-FI"/>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1817E-37BA-7541-9B29-67A125A1065E}" type="slidenum">
              <a:rPr lang="fi-FI" smtClean="0"/>
              <a:t>‹#›</a:t>
            </a:fld>
            <a:endParaRPr lang="fi-FI"/>
          </a:p>
        </p:txBody>
      </p:sp>
    </p:spTree>
    <p:extLst>
      <p:ext uri="{BB962C8B-B14F-4D97-AF65-F5344CB8AC3E}">
        <p14:creationId xmlns:p14="http://schemas.microsoft.com/office/powerpoint/2010/main" val="635083121"/>
      </p:ext>
    </p:extLst>
  </p:cSld>
  <p:clrMap bg1="lt1" tx1="dk1" bg2="lt2" tx2="dk2" accent1="accent1" accent2="accent2" accent3="accent3" accent4="accent4" accent5="accent5" accent6="accent6" hlink="hlink" folHlink="folHlink"/>
  <p:notesStyle>
    <a:lvl1pPr marL="0" algn="l" defTabSz="3860347" rtl="0" eaLnBrk="1" latinLnBrk="0" hangingPunct="1">
      <a:defRPr sz="5069" kern="1200">
        <a:solidFill>
          <a:schemeClr val="tx1"/>
        </a:solidFill>
        <a:latin typeface="+mn-lt"/>
        <a:ea typeface="+mn-ea"/>
        <a:cs typeface="+mn-cs"/>
      </a:defRPr>
    </a:lvl1pPr>
    <a:lvl2pPr marL="1930174" algn="l" defTabSz="3860347" rtl="0" eaLnBrk="1" latinLnBrk="0" hangingPunct="1">
      <a:defRPr sz="5069" kern="1200">
        <a:solidFill>
          <a:schemeClr val="tx1"/>
        </a:solidFill>
        <a:latin typeface="+mn-lt"/>
        <a:ea typeface="+mn-ea"/>
        <a:cs typeface="+mn-cs"/>
      </a:defRPr>
    </a:lvl2pPr>
    <a:lvl3pPr marL="3860347" algn="l" defTabSz="3860347" rtl="0" eaLnBrk="1" latinLnBrk="0" hangingPunct="1">
      <a:defRPr sz="5069" kern="1200">
        <a:solidFill>
          <a:schemeClr val="tx1"/>
        </a:solidFill>
        <a:latin typeface="+mn-lt"/>
        <a:ea typeface="+mn-ea"/>
        <a:cs typeface="+mn-cs"/>
      </a:defRPr>
    </a:lvl3pPr>
    <a:lvl4pPr marL="5790521" algn="l" defTabSz="3860347" rtl="0" eaLnBrk="1" latinLnBrk="0" hangingPunct="1">
      <a:defRPr sz="5069" kern="1200">
        <a:solidFill>
          <a:schemeClr val="tx1"/>
        </a:solidFill>
        <a:latin typeface="+mn-lt"/>
        <a:ea typeface="+mn-ea"/>
        <a:cs typeface="+mn-cs"/>
      </a:defRPr>
    </a:lvl4pPr>
    <a:lvl5pPr marL="7720695" algn="l" defTabSz="3860347" rtl="0" eaLnBrk="1" latinLnBrk="0" hangingPunct="1">
      <a:defRPr sz="5069" kern="1200">
        <a:solidFill>
          <a:schemeClr val="tx1"/>
        </a:solidFill>
        <a:latin typeface="+mn-lt"/>
        <a:ea typeface="+mn-ea"/>
        <a:cs typeface="+mn-cs"/>
      </a:defRPr>
    </a:lvl5pPr>
    <a:lvl6pPr marL="9650868" algn="l" defTabSz="3860347" rtl="0" eaLnBrk="1" latinLnBrk="0" hangingPunct="1">
      <a:defRPr sz="5069" kern="1200">
        <a:solidFill>
          <a:schemeClr val="tx1"/>
        </a:solidFill>
        <a:latin typeface="+mn-lt"/>
        <a:ea typeface="+mn-ea"/>
        <a:cs typeface="+mn-cs"/>
      </a:defRPr>
    </a:lvl6pPr>
    <a:lvl7pPr marL="11581051" algn="l" defTabSz="3860347" rtl="0" eaLnBrk="1" latinLnBrk="0" hangingPunct="1">
      <a:defRPr sz="5069" kern="1200">
        <a:solidFill>
          <a:schemeClr val="tx1"/>
        </a:solidFill>
        <a:latin typeface="+mn-lt"/>
        <a:ea typeface="+mn-ea"/>
        <a:cs typeface="+mn-cs"/>
      </a:defRPr>
    </a:lvl7pPr>
    <a:lvl8pPr marL="13511229" algn="l" defTabSz="3860347" rtl="0" eaLnBrk="1" latinLnBrk="0" hangingPunct="1">
      <a:defRPr sz="5069" kern="1200">
        <a:solidFill>
          <a:schemeClr val="tx1"/>
        </a:solidFill>
        <a:latin typeface="+mn-lt"/>
        <a:ea typeface="+mn-ea"/>
        <a:cs typeface="+mn-cs"/>
      </a:defRPr>
    </a:lvl8pPr>
    <a:lvl9pPr marL="15441398" algn="l" defTabSz="3860347" rtl="0" eaLnBrk="1" latinLnBrk="0" hangingPunct="1">
      <a:defRPr sz="50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Font</a:t>
            </a:r>
            <a:r>
              <a:rPr lang="en-US" b="1" baseline="0"/>
              <a:t> sizes (Arial)</a:t>
            </a:r>
          </a:p>
          <a:p>
            <a:r>
              <a:rPr lang="en-US" baseline="0"/>
              <a:t>Headline: 96 bold</a:t>
            </a:r>
          </a:p>
          <a:p>
            <a:r>
              <a:rPr lang="en-US" baseline="0"/>
              <a:t>Subheading 1: 56 bold</a:t>
            </a:r>
          </a:p>
          <a:p>
            <a:r>
              <a:rPr lang="en-US" baseline="0"/>
              <a:t>Subheading 2: 42 bold</a:t>
            </a:r>
          </a:p>
          <a:p>
            <a:r>
              <a:rPr lang="en-US" baseline="0"/>
              <a:t>Body text: 32 regular</a:t>
            </a:r>
          </a:p>
          <a:p>
            <a:r>
              <a:rPr lang="en-US" baseline="0"/>
              <a:t>Figure/Table title: 32 bold </a:t>
            </a:r>
          </a:p>
          <a:p>
            <a:endParaRPr lang="en-US"/>
          </a:p>
        </p:txBody>
      </p:sp>
      <p:sp>
        <p:nvSpPr>
          <p:cNvPr id="4" name="Slide Number Placeholder 3"/>
          <p:cNvSpPr>
            <a:spLocks noGrp="1"/>
          </p:cNvSpPr>
          <p:nvPr>
            <p:ph type="sldNum" sz="quarter" idx="10"/>
          </p:nvPr>
        </p:nvSpPr>
        <p:spPr/>
        <p:txBody>
          <a:bodyPr/>
          <a:lstStyle/>
          <a:p>
            <a:fld id="{92E1817E-37BA-7541-9B29-67A125A1065E}" type="slidenum">
              <a:rPr lang="fi-FI" smtClean="0"/>
              <a:t>1</a:t>
            </a:fld>
            <a:endParaRPr lang="fi-FI"/>
          </a:p>
        </p:txBody>
      </p:sp>
    </p:spTree>
    <p:extLst>
      <p:ext uri="{BB962C8B-B14F-4D97-AF65-F5344CB8AC3E}">
        <p14:creationId xmlns:p14="http://schemas.microsoft.com/office/powerpoint/2010/main" val="59346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double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0931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084B8-31E3-9F4B-A628-F96656CBBB1F}"/>
              </a:ext>
            </a:extLst>
          </p:cNvPr>
          <p:cNvSpPr>
            <a:spLocks noGrp="1"/>
          </p:cNvSpPr>
          <p:nvPr>
            <p:ph type="title"/>
          </p:nvPr>
        </p:nvSpPr>
        <p:spPr>
          <a:xfrm>
            <a:off x="972597" y="1551730"/>
            <a:ext cx="34259343" cy="7192293"/>
          </a:xfrm>
          <a:prstGeom prst="rect">
            <a:avLst/>
          </a:prstGeom>
        </p:spPr>
        <p:txBody>
          <a:bodyPr vert="horz" lIns="91440" tIns="45720" rIns="91440" bIns="45720" rtlCol="0" anchor="t" anchorCtr="0">
            <a:no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828660B4-3837-AF4F-9356-178C4E4D343F}"/>
              </a:ext>
            </a:extLst>
          </p:cNvPr>
          <p:cNvSpPr>
            <a:spLocks noGrp="1"/>
          </p:cNvSpPr>
          <p:nvPr>
            <p:ph type="body" idx="1"/>
          </p:nvPr>
        </p:nvSpPr>
        <p:spPr>
          <a:xfrm>
            <a:off x="972586" y="10710333"/>
            <a:ext cx="34259346" cy="25527850"/>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226987776"/>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3016919" rtl="0" eaLnBrk="1" latinLnBrk="0" hangingPunct="1">
        <a:lnSpc>
          <a:spcPct val="110000"/>
        </a:lnSpc>
        <a:spcBef>
          <a:spcPct val="0"/>
        </a:spcBef>
        <a:buNone/>
        <a:defRPr sz="9600" b="1" kern="1200">
          <a:solidFill>
            <a:schemeClr val="accent1"/>
          </a:solidFill>
          <a:latin typeface="+mj-lt"/>
          <a:ea typeface="+mj-ea"/>
          <a:cs typeface="+mj-cs"/>
        </a:defRPr>
      </a:lvl1pPr>
    </p:titleStyle>
    <p:bodyStyle>
      <a:lvl1pPr marL="743754" indent="-743754" algn="l" defTabSz="3016919" rtl="0" eaLnBrk="1" latinLnBrk="0" hangingPunct="1">
        <a:lnSpc>
          <a:spcPct val="90000"/>
        </a:lnSpc>
        <a:spcBef>
          <a:spcPts val="3300"/>
        </a:spcBef>
        <a:spcAft>
          <a:spcPts val="3300"/>
        </a:spcAft>
        <a:buFont typeface=".AppleSystemUIFont"/>
        <a:buChar char="–"/>
        <a:tabLst/>
        <a:defRPr sz="3400" kern="1200">
          <a:solidFill>
            <a:schemeClr val="tx1"/>
          </a:solidFill>
          <a:latin typeface="+mn-lt"/>
          <a:ea typeface="+mn-ea"/>
          <a:cs typeface="+mn-cs"/>
        </a:defRPr>
      </a:lvl1pPr>
      <a:lvl2pPr marL="2210310" indent="-701854" algn="l" defTabSz="3016919" rtl="0" eaLnBrk="1" latinLnBrk="0" hangingPunct="1">
        <a:lnSpc>
          <a:spcPct val="90000"/>
        </a:lnSpc>
        <a:spcBef>
          <a:spcPts val="1650"/>
        </a:spcBef>
        <a:spcAft>
          <a:spcPts val="3300"/>
        </a:spcAft>
        <a:buFont typeface=".AppleSystemUIFont"/>
        <a:buChar char="–"/>
        <a:tabLst/>
        <a:defRPr sz="5940" kern="1200">
          <a:solidFill>
            <a:schemeClr val="tx1"/>
          </a:solidFill>
          <a:latin typeface="+mn-lt"/>
          <a:ea typeface="+mn-ea"/>
          <a:cs typeface="+mn-cs"/>
        </a:defRPr>
      </a:lvl2pPr>
      <a:lvl3pPr marL="3671633" indent="-654713" algn="l" defTabSz="3016919" rtl="0" eaLnBrk="1" latinLnBrk="0" hangingPunct="1">
        <a:lnSpc>
          <a:spcPct val="90000"/>
        </a:lnSpc>
        <a:spcBef>
          <a:spcPts val="1650"/>
        </a:spcBef>
        <a:spcAft>
          <a:spcPts val="3300"/>
        </a:spcAft>
        <a:buFont typeface=".AppleSystemUIFont"/>
        <a:buChar char="–"/>
        <a:tabLst/>
        <a:defRPr sz="5280" kern="1200">
          <a:solidFill>
            <a:schemeClr val="tx1"/>
          </a:solidFill>
          <a:latin typeface="+mn-lt"/>
          <a:ea typeface="+mn-ea"/>
          <a:cs typeface="+mn-cs"/>
        </a:defRPr>
      </a:lvl3pPr>
      <a:lvl4pPr marL="5138186" indent="-612813" algn="l" defTabSz="3016919" rtl="0" eaLnBrk="1" latinLnBrk="0" hangingPunct="1">
        <a:lnSpc>
          <a:spcPct val="90000"/>
        </a:lnSpc>
        <a:spcBef>
          <a:spcPts val="1650"/>
        </a:spcBef>
        <a:spcAft>
          <a:spcPts val="3300"/>
        </a:spcAft>
        <a:buFont typeface=".AppleSystemUIFont"/>
        <a:buChar char="–"/>
        <a:tabLst/>
        <a:defRPr sz="4620" kern="1200">
          <a:solidFill>
            <a:schemeClr val="tx1"/>
          </a:solidFill>
          <a:latin typeface="+mn-lt"/>
          <a:ea typeface="+mn-ea"/>
          <a:cs typeface="+mn-cs"/>
        </a:defRPr>
      </a:lvl4pPr>
      <a:lvl5pPr marL="6604745" indent="-570913" algn="l" defTabSz="3016919" rtl="0" eaLnBrk="1" latinLnBrk="0" hangingPunct="1">
        <a:lnSpc>
          <a:spcPct val="90000"/>
        </a:lnSpc>
        <a:spcBef>
          <a:spcPts val="1650"/>
        </a:spcBef>
        <a:spcAft>
          <a:spcPts val="3300"/>
        </a:spcAft>
        <a:buFont typeface=".AppleSystemUIFont"/>
        <a:buChar char="–"/>
        <a:tabLst/>
        <a:defRPr sz="4620" kern="1200">
          <a:solidFill>
            <a:schemeClr val="tx1"/>
          </a:solidFill>
          <a:latin typeface="+mn-lt"/>
          <a:ea typeface="+mn-ea"/>
          <a:cs typeface="+mn-cs"/>
        </a:defRPr>
      </a:lvl5pPr>
      <a:lvl6pPr marL="8296523" indent="-754228" algn="l" defTabSz="3016919"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4980" indent="-754228" algn="l" defTabSz="3016919"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3436" indent="-754228" algn="l" defTabSz="3016919"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1893" indent="-754228" algn="l" defTabSz="3016919"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fi-FI"/>
      </a:defPPr>
      <a:lvl1pPr marL="0" algn="l" defTabSz="3016919" rtl="0" eaLnBrk="1" latinLnBrk="0" hangingPunct="1">
        <a:defRPr sz="5940" kern="1200">
          <a:solidFill>
            <a:schemeClr val="tx1"/>
          </a:solidFill>
          <a:latin typeface="+mn-lt"/>
          <a:ea typeface="+mn-ea"/>
          <a:cs typeface="+mn-cs"/>
        </a:defRPr>
      </a:lvl1pPr>
      <a:lvl2pPr marL="1508456" algn="l" defTabSz="3016919" rtl="0" eaLnBrk="1" latinLnBrk="0" hangingPunct="1">
        <a:defRPr sz="5940" kern="1200">
          <a:solidFill>
            <a:schemeClr val="tx1"/>
          </a:solidFill>
          <a:latin typeface="+mn-lt"/>
          <a:ea typeface="+mn-ea"/>
          <a:cs typeface="+mn-cs"/>
        </a:defRPr>
      </a:lvl2pPr>
      <a:lvl3pPr marL="3016919" algn="l" defTabSz="3016919" rtl="0" eaLnBrk="1" latinLnBrk="0" hangingPunct="1">
        <a:defRPr sz="5940" kern="1200">
          <a:solidFill>
            <a:schemeClr val="tx1"/>
          </a:solidFill>
          <a:latin typeface="+mn-lt"/>
          <a:ea typeface="+mn-ea"/>
          <a:cs typeface="+mn-cs"/>
        </a:defRPr>
      </a:lvl3pPr>
      <a:lvl4pPr marL="4525376" algn="l" defTabSz="3016919" rtl="0" eaLnBrk="1" latinLnBrk="0" hangingPunct="1">
        <a:defRPr sz="5940" kern="1200">
          <a:solidFill>
            <a:schemeClr val="tx1"/>
          </a:solidFill>
          <a:latin typeface="+mn-lt"/>
          <a:ea typeface="+mn-ea"/>
          <a:cs typeface="+mn-cs"/>
        </a:defRPr>
      </a:lvl4pPr>
      <a:lvl5pPr marL="6033832" algn="l" defTabSz="3016919" rtl="0" eaLnBrk="1" latinLnBrk="0" hangingPunct="1">
        <a:defRPr sz="5940" kern="1200">
          <a:solidFill>
            <a:schemeClr val="tx1"/>
          </a:solidFill>
          <a:latin typeface="+mn-lt"/>
          <a:ea typeface="+mn-ea"/>
          <a:cs typeface="+mn-cs"/>
        </a:defRPr>
      </a:lvl5pPr>
      <a:lvl6pPr marL="7542289" algn="l" defTabSz="3016919" rtl="0" eaLnBrk="1" latinLnBrk="0" hangingPunct="1">
        <a:defRPr sz="5940" kern="1200">
          <a:solidFill>
            <a:schemeClr val="tx1"/>
          </a:solidFill>
          <a:latin typeface="+mn-lt"/>
          <a:ea typeface="+mn-ea"/>
          <a:cs typeface="+mn-cs"/>
        </a:defRPr>
      </a:lvl6pPr>
      <a:lvl7pPr marL="9050752" algn="l" defTabSz="3016919" rtl="0" eaLnBrk="1" latinLnBrk="0" hangingPunct="1">
        <a:defRPr sz="5940" kern="1200">
          <a:solidFill>
            <a:schemeClr val="tx1"/>
          </a:solidFill>
          <a:latin typeface="+mn-lt"/>
          <a:ea typeface="+mn-ea"/>
          <a:cs typeface="+mn-cs"/>
        </a:defRPr>
      </a:lvl7pPr>
      <a:lvl8pPr marL="10559208" algn="l" defTabSz="3016919" rtl="0" eaLnBrk="1" latinLnBrk="0" hangingPunct="1">
        <a:defRPr sz="5940" kern="1200">
          <a:solidFill>
            <a:schemeClr val="tx1"/>
          </a:solidFill>
          <a:latin typeface="+mn-lt"/>
          <a:ea typeface="+mn-ea"/>
          <a:cs typeface="+mn-cs"/>
        </a:defRPr>
      </a:lvl8pPr>
      <a:lvl9pPr marL="12067664" algn="l" defTabSz="3016919"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F99D6FD-A92B-3640-84D5-A583DF13DF27}"/>
              </a:ext>
            </a:extLst>
          </p:cNvPr>
          <p:cNvSpPr txBox="1"/>
          <p:nvPr/>
        </p:nvSpPr>
        <p:spPr>
          <a:xfrm>
            <a:off x="20933174" y="11538861"/>
            <a:ext cx="1164826" cy="830997"/>
          </a:xfrm>
          <a:prstGeom prst="rect">
            <a:avLst/>
          </a:prstGeom>
          <a:solidFill>
            <a:schemeClr val="bg1"/>
          </a:solidFill>
        </p:spPr>
        <p:txBody>
          <a:bodyPr wrap="square" rtlCol="0">
            <a:spAutoFit/>
          </a:bodyPr>
          <a:lstStyle/>
          <a:p>
            <a:r>
              <a:rPr lang="fi-FI" sz="4800" b="1" dirty="0"/>
              <a:t>A</a:t>
            </a:r>
          </a:p>
        </p:txBody>
      </p:sp>
      <p:sp>
        <p:nvSpPr>
          <p:cNvPr id="46" name="TextBox 45">
            <a:extLst>
              <a:ext uri="{FF2B5EF4-FFF2-40B4-BE49-F238E27FC236}">
                <a16:creationId xmlns:a16="http://schemas.microsoft.com/office/drawing/2014/main" id="{51E65CB9-1843-F448-ACE1-B9FE454D0D4C}"/>
              </a:ext>
            </a:extLst>
          </p:cNvPr>
          <p:cNvSpPr txBox="1"/>
          <p:nvPr/>
        </p:nvSpPr>
        <p:spPr>
          <a:xfrm>
            <a:off x="31177743" y="11437261"/>
            <a:ext cx="628698" cy="830997"/>
          </a:xfrm>
          <a:prstGeom prst="rect">
            <a:avLst/>
          </a:prstGeom>
          <a:solidFill>
            <a:schemeClr val="bg1"/>
          </a:solidFill>
        </p:spPr>
        <p:txBody>
          <a:bodyPr wrap="none" rtlCol="0">
            <a:spAutoFit/>
          </a:bodyPr>
          <a:lstStyle/>
          <a:p>
            <a:r>
              <a:rPr lang="fi-FI" sz="4800" b="1" dirty="0"/>
              <a:t>B</a:t>
            </a:r>
          </a:p>
        </p:txBody>
      </p:sp>
      <p:sp>
        <p:nvSpPr>
          <p:cNvPr id="47" name="TextBox 46">
            <a:extLst>
              <a:ext uri="{FF2B5EF4-FFF2-40B4-BE49-F238E27FC236}">
                <a16:creationId xmlns:a16="http://schemas.microsoft.com/office/drawing/2014/main" id="{5CB04FF2-D6FF-2A46-A44C-F977FA26986F}"/>
              </a:ext>
            </a:extLst>
          </p:cNvPr>
          <p:cNvSpPr txBox="1"/>
          <p:nvPr/>
        </p:nvSpPr>
        <p:spPr>
          <a:xfrm>
            <a:off x="33695243" y="11988633"/>
            <a:ext cx="1143262" cy="523220"/>
          </a:xfrm>
          <a:prstGeom prst="rect">
            <a:avLst/>
          </a:prstGeom>
          <a:noFill/>
        </p:spPr>
        <p:txBody>
          <a:bodyPr wrap="none" rtlCol="0">
            <a:spAutoFit/>
          </a:bodyPr>
          <a:lstStyle/>
          <a:p>
            <a:r>
              <a:rPr lang="fi-FI" sz="2800" b="1" dirty="0" err="1"/>
              <a:t>CNVs</a:t>
            </a:r>
            <a:endParaRPr lang="fi-FI" sz="2800"/>
          </a:p>
        </p:txBody>
      </p:sp>
      <p:pic>
        <p:nvPicPr>
          <p:cNvPr id="16" name="Picture 15" descr="A picture containing accessory, umbrella, cat, open&#10;&#10;Description automatically generated">
            <a:extLst>
              <a:ext uri="{FF2B5EF4-FFF2-40B4-BE49-F238E27FC236}">
                <a16:creationId xmlns:a16="http://schemas.microsoft.com/office/drawing/2014/main" id="{17AF8613-AEC9-3E40-AF52-BA511E5C0193}"/>
              </a:ext>
            </a:extLst>
          </p:cNvPr>
          <p:cNvPicPr>
            <a:picLocks noChangeAspect="1"/>
          </p:cNvPicPr>
          <p:nvPr/>
        </p:nvPicPr>
        <p:blipFill rotWithShape="1">
          <a:blip r:embed="rId3">
            <a:extLst>
              <a:ext uri="{28A0092B-C50C-407E-A947-70E740481C1C}">
                <a14:useLocalDpi xmlns:a14="http://schemas.microsoft.com/office/drawing/2010/main" val="0"/>
              </a:ext>
            </a:extLst>
          </a:blip>
          <a:srcRect l="34270" t="24744" r="34922" b="25224"/>
          <a:stretch/>
        </p:blipFill>
        <p:spPr>
          <a:xfrm>
            <a:off x="31345632" y="13251494"/>
            <a:ext cx="6493046" cy="6437260"/>
          </a:xfrm>
          <a:prstGeom prst="rect">
            <a:avLst/>
          </a:prstGeom>
        </p:spPr>
      </p:pic>
      <p:pic>
        <p:nvPicPr>
          <p:cNvPr id="3" name="Picture 2">
            <a:extLst>
              <a:ext uri="{FF2B5EF4-FFF2-40B4-BE49-F238E27FC236}">
                <a16:creationId xmlns:a16="http://schemas.microsoft.com/office/drawing/2014/main" id="{E89A6510-402D-D24F-B0D2-449C60916E79}"/>
              </a:ext>
            </a:extLst>
          </p:cNvPr>
          <p:cNvPicPr>
            <a:picLocks noChangeAspect="1"/>
          </p:cNvPicPr>
          <p:nvPr/>
        </p:nvPicPr>
        <p:blipFill rotWithShape="1">
          <a:blip r:embed="rId4">
            <a:extLst>
              <a:ext uri="{28A0092B-C50C-407E-A947-70E740481C1C}">
                <a14:useLocalDpi xmlns:a14="http://schemas.microsoft.com/office/drawing/2010/main" val="0"/>
              </a:ext>
            </a:extLst>
          </a:blip>
          <a:srcRect l="26929" t="4031" r="16251"/>
          <a:stretch/>
        </p:blipFill>
        <p:spPr>
          <a:xfrm>
            <a:off x="21492984" y="11271506"/>
            <a:ext cx="9342420" cy="8875984"/>
          </a:xfrm>
          <a:prstGeom prst="rect">
            <a:avLst/>
          </a:prstGeom>
        </p:spPr>
      </p:pic>
      <p:sp>
        <p:nvSpPr>
          <p:cNvPr id="17" name="TextBox 16"/>
          <p:cNvSpPr txBox="1"/>
          <p:nvPr/>
        </p:nvSpPr>
        <p:spPr>
          <a:xfrm>
            <a:off x="21153120" y="7750297"/>
            <a:ext cx="17234111" cy="4666983"/>
          </a:xfrm>
          <a:prstGeom prst="rect">
            <a:avLst/>
          </a:prstGeom>
          <a:noFill/>
        </p:spPr>
        <p:txBody>
          <a:bodyPr wrap="square" rtlCol="0">
            <a:spAutoFit/>
          </a:bodyPr>
          <a:lstStyle/>
          <a:p>
            <a:pPr algn="just"/>
            <a:endParaRPr lang="en-US" sz="5600" b="1" dirty="0">
              <a:solidFill>
                <a:schemeClr val="accent2"/>
              </a:solidFill>
              <a:latin typeface="Arial" charset="0"/>
              <a:ea typeface="Arial" charset="0"/>
              <a:cs typeface="Arial" charset="0"/>
            </a:endParaRPr>
          </a:p>
          <a:p>
            <a:pPr algn="just"/>
            <a:r>
              <a:rPr lang="en-US" sz="4000" b="1" dirty="0">
                <a:solidFill>
                  <a:schemeClr val="accent2"/>
                </a:solidFill>
                <a:latin typeface="Arial" charset="0"/>
                <a:ea typeface="Arial" charset="0"/>
                <a:cs typeface="Arial" charset="0"/>
              </a:rPr>
              <a:t>Diagnostic Sequence and CNV Findings</a:t>
            </a:r>
          </a:p>
          <a:p>
            <a:pPr algn="just"/>
            <a:endParaRPr lang="en-US" sz="3200" dirty="0">
              <a:solidFill>
                <a:srgbClr val="000000"/>
              </a:solidFill>
              <a:latin typeface="Arial" charset="0"/>
              <a:ea typeface="Arial" charset="0"/>
              <a:cs typeface="Arial" charset="0"/>
            </a:endParaRPr>
          </a:p>
          <a:p>
            <a:pPr algn="just"/>
            <a:r>
              <a:rPr lang="en-US" sz="3200" dirty="0">
                <a:solidFill>
                  <a:srgbClr val="000000"/>
                </a:solidFill>
                <a:latin typeface="Arial" charset="0"/>
                <a:ea typeface="Arial" charset="0"/>
                <a:cs typeface="Arial" charset="0"/>
              </a:rPr>
              <a:t>Out of the 270 reported pathogenic (P) and likely pathogenic (LP) diagnostic sequence variants, 217 (80%) were unique. VUS1 variants (VUS favoring likely pathogenic) were excluded from this data. Altogether 30 CNVs were reported for 29 patients. </a:t>
            </a:r>
            <a:endParaRPr lang="en-US" sz="5600" b="1" dirty="0">
              <a:solidFill>
                <a:schemeClr val="tx2"/>
              </a:solidFill>
              <a:latin typeface="Arial" charset="0"/>
              <a:ea typeface="Arial" charset="0"/>
              <a:cs typeface="Arial" charset="0"/>
            </a:endParaRPr>
          </a:p>
          <a:p>
            <a:pPr algn="just">
              <a:lnSpc>
                <a:spcPct val="120000"/>
              </a:lnSpc>
            </a:pPr>
            <a:endParaRPr lang="en-US" sz="3200" dirty="0">
              <a:solidFill>
                <a:srgbClr val="000000"/>
              </a:solidFill>
              <a:latin typeface="Arial" charset="0"/>
              <a:ea typeface="Arial" charset="0"/>
              <a:cs typeface="Arial" charset="0"/>
            </a:endParaRPr>
          </a:p>
          <a:p>
            <a:pPr algn="just">
              <a:lnSpc>
                <a:spcPct val="120000"/>
              </a:lnSpc>
            </a:pPr>
            <a:endParaRPr lang="en-US" sz="3200" dirty="0">
              <a:solidFill>
                <a:srgbClr val="FF0000"/>
              </a:solidFill>
              <a:latin typeface="Arial" charset="0"/>
              <a:ea typeface="Arial" charset="0"/>
              <a:cs typeface="Arial" charset="0"/>
            </a:endParaRPr>
          </a:p>
        </p:txBody>
      </p:sp>
      <p:sp>
        <p:nvSpPr>
          <p:cNvPr id="20" name="TextBox 19">
            <a:extLst>
              <a:ext uri="{FF2B5EF4-FFF2-40B4-BE49-F238E27FC236}">
                <a16:creationId xmlns:a16="http://schemas.microsoft.com/office/drawing/2014/main" id="{FED166D0-7C46-594C-A162-57A3B59DA463}"/>
              </a:ext>
            </a:extLst>
          </p:cNvPr>
          <p:cNvSpPr txBox="1"/>
          <p:nvPr/>
        </p:nvSpPr>
        <p:spPr>
          <a:xfrm>
            <a:off x="21076303" y="11988633"/>
            <a:ext cx="5104029" cy="584775"/>
          </a:xfrm>
          <a:prstGeom prst="rect">
            <a:avLst/>
          </a:prstGeom>
          <a:noFill/>
        </p:spPr>
        <p:txBody>
          <a:bodyPr wrap="square" rtlCol="0">
            <a:spAutoFit/>
          </a:bodyPr>
          <a:lstStyle/>
          <a:p>
            <a:pPr algn="ctr"/>
            <a:r>
              <a:rPr lang="fi-FI" sz="3200" b="1" dirty="0" err="1">
                <a:latin typeface="+mj-lt"/>
                <a:cs typeface="Calibri" panose="020F0502020204030204" pitchFamily="34" charset="0"/>
              </a:rPr>
              <a:t>Sequence</a:t>
            </a:r>
            <a:r>
              <a:rPr lang="fi-FI" sz="3200" b="1" dirty="0">
                <a:latin typeface="+mj-lt"/>
              </a:rPr>
              <a:t> </a:t>
            </a:r>
            <a:r>
              <a:rPr lang="fi-FI" sz="3200" b="1" dirty="0" err="1">
                <a:latin typeface="+mj-lt"/>
              </a:rPr>
              <a:t>variants</a:t>
            </a:r>
            <a:endParaRPr lang="fi-FI" sz="3200" dirty="0">
              <a:latin typeface="+mj-lt"/>
            </a:endParaRPr>
          </a:p>
        </p:txBody>
      </p:sp>
      <p:sp>
        <p:nvSpPr>
          <p:cNvPr id="50" name="Rectangle 49"/>
          <p:cNvSpPr/>
          <p:nvPr/>
        </p:nvSpPr>
        <p:spPr>
          <a:xfrm>
            <a:off x="0" y="0"/>
            <a:ext cx="40233600" cy="77056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2869" y="37346757"/>
            <a:ext cx="40233600" cy="29234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idx="4294967295"/>
          </p:nvPr>
        </p:nvSpPr>
        <p:spPr>
          <a:xfrm>
            <a:off x="2155370" y="1227880"/>
            <a:ext cx="31296430" cy="4975680"/>
          </a:xfrm>
        </p:spPr>
        <p:txBody>
          <a:bodyPr/>
          <a:lstStyle/>
          <a:p>
            <a:r>
              <a:rPr lang="en-GB"/>
              <a:t>Improving the Diagnostic Yield in Patients Suspected for Primary Immunodeficiency</a:t>
            </a:r>
            <a:endParaRPr lang="fi-FI"/>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3861" y="37608270"/>
            <a:ext cx="8229600" cy="1404708"/>
          </a:xfrm>
          <a:prstGeom prst="rect">
            <a:avLst/>
          </a:prstGeom>
        </p:spPr>
      </p:pic>
      <p:sp>
        <p:nvSpPr>
          <p:cNvPr id="9" name="Title 4"/>
          <p:cNvSpPr txBox="1">
            <a:spLocks/>
          </p:cNvSpPr>
          <p:nvPr/>
        </p:nvSpPr>
        <p:spPr>
          <a:xfrm>
            <a:off x="2153861" y="4885669"/>
            <a:ext cx="35862905" cy="1637931"/>
          </a:xfrm>
          <a:prstGeom prst="rect">
            <a:avLst/>
          </a:prstGeom>
        </p:spPr>
        <p:txBody>
          <a:bodyPr vert="horz" lIns="91440" tIns="45720" rIns="91440" bIns="45720" rtlCol="0" anchor="t" anchorCtr="0">
            <a:noAutofit/>
          </a:bodyPr>
          <a:lstStyle>
            <a:lvl1pPr marL="0" marR="0" indent="0" algn="l" defTabSz="3016919" rtl="0" eaLnBrk="1" fontAlgn="auto" latinLnBrk="0" hangingPunct="1">
              <a:lnSpc>
                <a:spcPct val="90000"/>
              </a:lnSpc>
              <a:spcBef>
                <a:spcPct val="0"/>
              </a:spcBef>
              <a:spcAft>
                <a:spcPts val="0"/>
              </a:spcAft>
              <a:buClrTx/>
              <a:buSzTx/>
              <a:buFontTx/>
              <a:buNone/>
              <a:tabLst/>
              <a:defRPr sz="9240" b="1" kern="1200">
                <a:solidFill>
                  <a:schemeClr val="tx1"/>
                </a:solidFill>
                <a:latin typeface="+mj-lt"/>
                <a:ea typeface="+mj-ea"/>
                <a:cs typeface="+mj-cs"/>
              </a:defRPr>
            </a:lvl1pPr>
          </a:lstStyle>
          <a:p>
            <a:pPr>
              <a:lnSpc>
                <a:spcPct val="120000"/>
              </a:lnSpc>
            </a:pPr>
            <a:r>
              <a:rPr lang="en-US" sz="4000">
                <a:solidFill>
                  <a:schemeClr val="accent1"/>
                </a:solidFill>
                <a:latin typeface="Arial" charset="0"/>
                <a:ea typeface="Arial" charset="0"/>
                <a:cs typeface="Arial" charset="0"/>
              </a:rPr>
              <a:t>Anni Niskakoski</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Päivi Kokkonen</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Joe Jacher</a:t>
            </a:r>
            <a:r>
              <a:rPr lang="en-US" sz="4000" baseline="30000">
                <a:solidFill>
                  <a:schemeClr val="accent1"/>
                </a:solidFill>
                <a:latin typeface="Arial" charset="0"/>
                <a:ea typeface="Arial" charset="0"/>
                <a:cs typeface="Arial" charset="0"/>
              </a:rPr>
              <a:t>2</a:t>
            </a:r>
            <a:r>
              <a:rPr lang="en-US" sz="4000">
                <a:solidFill>
                  <a:schemeClr val="accent1"/>
                </a:solidFill>
                <a:latin typeface="Arial" charset="0"/>
                <a:ea typeface="Arial" charset="0"/>
                <a:cs typeface="Arial" charset="0"/>
              </a:rPr>
              <a:t>, Inka Saarinen</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Lotta Koskinen</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a:t>
            </a:r>
            <a:r>
              <a:rPr lang="en-US" sz="4000" baseline="30000">
                <a:solidFill>
                  <a:schemeClr val="accent1"/>
                </a:solidFill>
                <a:latin typeface="Arial" charset="0"/>
                <a:ea typeface="Arial" charset="0"/>
                <a:cs typeface="Arial" charset="0"/>
              </a:rPr>
              <a:t> </a:t>
            </a:r>
            <a:r>
              <a:rPr lang="en-US" sz="4000">
                <a:solidFill>
                  <a:schemeClr val="accent1"/>
                </a:solidFill>
                <a:latin typeface="Arial" charset="0"/>
                <a:ea typeface="Arial" charset="0"/>
                <a:cs typeface="Arial" charset="0"/>
              </a:rPr>
              <a:t>Johanna Sistonen</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Heidi Junnila</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a:t>
            </a:r>
            <a:r>
              <a:rPr lang="en-US" sz="4000" err="1">
                <a:solidFill>
                  <a:schemeClr val="accent1"/>
                </a:solidFill>
                <a:latin typeface="Arial" charset="0"/>
                <a:ea typeface="Arial" charset="0"/>
                <a:cs typeface="Arial" charset="0"/>
              </a:rPr>
              <a:t>Annakarin</a:t>
            </a:r>
            <a:r>
              <a:rPr lang="en-US" sz="4000">
                <a:solidFill>
                  <a:schemeClr val="accent1"/>
                </a:solidFill>
                <a:latin typeface="Arial" charset="0"/>
                <a:ea typeface="Arial" charset="0"/>
                <a:cs typeface="Arial" charset="0"/>
              </a:rPr>
              <a:t> Kere</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Margarita Andreevskaya</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a:t>
            </a:r>
            <a:r>
              <a:rPr lang="en-US" sz="4000" err="1">
                <a:solidFill>
                  <a:schemeClr val="accent1"/>
                </a:solidFill>
                <a:latin typeface="Arial" charset="0"/>
                <a:ea typeface="Arial" charset="0"/>
                <a:cs typeface="Arial" charset="0"/>
              </a:rPr>
              <a:t>Mikko</a:t>
            </a:r>
            <a:r>
              <a:rPr lang="en-US" sz="4000">
                <a:solidFill>
                  <a:schemeClr val="accent1"/>
                </a:solidFill>
                <a:latin typeface="Arial" charset="0"/>
                <a:ea typeface="Arial" charset="0"/>
                <a:cs typeface="Arial" charset="0"/>
              </a:rPr>
              <a:t> Muona</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a:t>
            </a:r>
            <a:r>
              <a:rPr lang="en-US" sz="4000" err="1">
                <a:solidFill>
                  <a:schemeClr val="accent1"/>
                </a:solidFill>
                <a:latin typeface="Arial" charset="0"/>
                <a:ea typeface="Arial" charset="0"/>
                <a:cs typeface="Arial" charset="0"/>
              </a:rPr>
              <a:t>Janica</a:t>
            </a:r>
            <a:r>
              <a:rPr lang="en-US" sz="4000">
                <a:solidFill>
                  <a:schemeClr val="accent1"/>
                </a:solidFill>
                <a:latin typeface="Arial" charset="0"/>
                <a:ea typeface="Arial" charset="0"/>
                <a:cs typeface="Arial" charset="0"/>
              </a:rPr>
              <a:t> Djupsjöbacka</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a:t>
            </a:r>
            <a:r>
              <a:rPr lang="en-US" sz="4000" err="1">
                <a:solidFill>
                  <a:schemeClr val="accent1"/>
                </a:solidFill>
                <a:latin typeface="Arial" charset="0"/>
                <a:ea typeface="Arial" charset="0"/>
                <a:cs typeface="Arial" charset="0"/>
              </a:rPr>
              <a:t>Hatice</a:t>
            </a:r>
            <a:r>
              <a:rPr lang="en-US" sz="4000">
                <a:solidFill>
                  <a:schemeClr val="accent1"/>
                </a:solidFill>
                <a:latin typeface="Arial" charset="0"/>
                <a:ea typeface="Arial" charset="0"/>
                <a:cs typeface="Arial" charset="0"/>
              </a:rPr>
              <a:t> Duzkale</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Samuel Myllykangas</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a:t>
            </a:r>
            <a:r>
              <a:rPr lang="en-US" sz="4000" err="1">
                <a:solidFill>
                  <a:schemeClr val="accent1"/>
                </a:solidFill>
                <a:latin typeface="Arial" charset="0"/>
                <a:ea typeface="Arial" charset="0"/>
                <a:cs typeface="Arial" charset="0"/>
              </a:rPr>
              <a:t>Juha</a:t>
            </a:r>
            <a:r>
              <a:rPr lang="en-US" sz="4000">
                <a:solidFill>
                  <a:schemeClr val="accent1"/>
                </a:solidFill>
                <a:latin typeface="Arial" charset="0"/>
                <a:ea typeface="Arial" charset="0"/>
                <a:cs typeface="Arial" charset="0"/>
              </a:rPr>
              <a:t> Koskenvuo</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a:t>
            </a:r>
            <a:r>
              <a:rPr lang="en-US" sz="4000" err="1">
                <a:solidFill>
                  <a:schemeClr val="accent1"/>
                </a:solidFill>
                <a:latin typeface="Arial" charset="0"/>
                <a:ea typeface="Arial" charset="0"/>
                <a:cs typeface="Arial" charset="0"/>
              </a:rPr>
              <a:t>Tero-Pekka</a:t>
            </a:r>
            <a:r>
              <a:rPr lang="en-US" sz="4000">
                <a:solidFill>
                  <a:schemeClr val="accent1"/>
                </a:solidFill>
                <a:latin typeface="Arial" charset="0"/>
                <a:ea typeface="Arial" charset="0"/>
                <a:cs typeface="Arial" charset="0"/>
              </a:rPr>
              <a:t> Alastalo</a:t>
            </a:r>
            <a:r>
              <a:rPr lang="en-US" sz="4000" baseline="30000">
                <a:solidFill>
                  <a:schemeClr val="accent1"/>
                </a:solidFill>
                <a:latin typeface="Arial" charset="0"/>
                <a:ea typeface="Arial" charset="0"/>
                <a:cs typeface="Arial" charset="0"/>
              </a:rPr>
              <a:t>2</a:t>
            </a:r>
            <a:r>
              <a:rPr lang="en-US" sz="4000">
                <a:solidFill>
                  <a:schemeClr val="accent1"/>
                </a:solidFill>
                <a:latin typeface="Arial" charset="0"/>
                <a:ea typeface="Arial" charset="0"/>
                <a:cs typeface="Arial" charset="0"/>
              </a:rPr>
              <a:t>. </a:t>
            </a:r>
          </a:p>
          <a:p>
            <a:pPr>
              <a:lnSpc>
                <a:spcPct val="120000"/>
              </a:lnSpc>
            </a:pPr>
            <a:r>
              <a:rPr lang="en-US" sz="4000">
                <a:solidFill>
                  <a:schemeClr val="accent1"/>
                </a:solidFill>
                <a:latin typeface="Arial" charset="0"/>
                <a:ea typeface="Arial" charset="0"/>
                <a:cs typeface="Arial" charset="0"/>
              </a:rPr>
              <a:t>Blueprint Genetics, Helsinki, Finland</a:t>
            </a:r>
            <a:r>
              <a:rPr lang="en-US" sz="4000" baseline="30000">
                <a:solidFill>
                  <a:schemeClr val="accent1"/>
                </a:solidFill>
                <a:latin typeface="Arial" charset="0"/>
                <a:ea typeface="Arial" charset="0"/>
                <a:cs typeface="Arial" charset="0"/>
              </a:rPr>
              <a:t>1</a:t>
            </a:r>
            <a:r>
              <a:rPr lang="en-US" sz="4000">
                <a:solidFill>
                  <a:schemeClr val="accent1"/>
                </a:solidFill>
                <a:latin typeface="Arial" charset="0"/>
                <a:ea typeface="Arial" charset="0"/>
                <a:cs typeface="Arial" charset="0"/>
              </a:rPr>
              <a:t>/ Seattle, WA USA</a:t>
            </a:r>
            <a:r>
              <a:rPr lang="en-US" sz="4000" baseline="30000">
                <a:solidFill>
                  <a:schemeClr val="accent1"/>
                </a:solidFill>
                <a:latin typeface="Arial" charset="0"/>
                <a:ea typeface="Arial" charset="0"/>
                <a:cs typeface="Arial" charset="0"/>
              </a:rPr>
              <a:t>2</a:t>
            </a:r>
            <a:endParaRPr lang="en-US" sz="4000">
              <a:solidFill>
                <a:schemeClr val="accent1"/>
              </a:solidFill>
              <a:latin typeface="Arial" charset="0"/>
              <a:ea typeface="Arial" charset="0"/>
              <a:cs typeface="Arial" charset="0"/>
            </a:endParaRPr>
          </a:p>
        </p:txBody>
      </p:sp>
      <p:sp>
        <p:nvSpPr>
          <p:cNvPr id="13" name="TextBox 12"/>
          <p:cNvSpPr txBox="1"/>
          <p:nvPr/>
        </p:nvSpPr>
        <p:spPr>
          <a:xfrm>
            <a:off x="2155371" y="8298630"/>
            <a:ext cx="16925109" cy="16928801"/>
          </a:xfrm>
          <a:prstGeom prst="rect">
            <a:avLst/>
          </a:prstGeom>
          <a:noFill/>
        </p:spPr>
        <p:txBody>
          <a:bodyPr wrap="square" rtlCol="0">
            <a:spAutoFit/>
          </a:bodyPr>
          <a:lstStyle/>
          <a:p>
            <a:pPr algn="just"/>
            <a:r>
              <a:rPr lang="en-US" sz="5600" b="1" dirty="0">
                <a:solidFill>
                  <a:schemeClr val="accent2"/>
                </a:solidFill>
                <a:latin typeface="Arial" charset="0"/>
                <a:ea typeface="Arial" charset="0"/>
                <a:cs typeface="Arial" charset="0"/>
              </a:rPr>
              <a:t>Introduction</a:t>
            </a:r>
          </a:p>
          <a:p>
            <a:pPr algn="just">
              <a:lnSpc>
                <a:spcPct val="120000"/>
              </a:lnSpc>
            </a:pPr>
            <a:endParaRPr lang="en-US" sz="3600" dirty="0">
              <a:solidFill>
                <a:srgbClr val="000000"/>
              </a:solidFill>
              <a:latin typeface="Arial" charset="0"/>
              <a:ea typeface="Arial" charset="0"/>
              <a:cs typeface="Arial" charset="0"/>
            </a:endParaRPr>
          </a:p>
          <a:p>
            <a:pPr algn="just">
              <a:lnSpc>
                <a:spcPct val="120000"/>
              </a:lnSpc>
            </a:pPr>
            <a:r>
              <a:rPr lang="en-US" sz="3200" dirty="0">
                <a:solidFill>
                  <a:srgbClr val="000000"/>
                </a:solidFill>
                <a:latin typeface="Arial" charset="0"/>
                <a:ea typeface="Arial" charset="0"/>
                <a:cs typeface="Arial" charset="0"/>
              </a:rPr>
              <a:t>Finding the genetic diagnosis for patients with suspicion of immunodeficiency is becoming increasingly important in the management of primary immunodeficiency (PID) and estimating the risk for family members</a:t>
            </a:r>
            <a:r>
              <a:rPr lang="en-US" sz="3200" baseline="30000" dirty="0">
                <a:solidFill>
                  <a:srgbClr val="000000"/>
                </a:solidFill>
                <a:latin typeface="Arial" charset="0"/>
                <a:ea typeface="Arial" charset="0"/>
                <a:cs typeface="Arial" charset="0"/>
              </a:rPr>
              <a:t>1.</a:t>
            </a:r>
            <a:r>
              <a:rPr lang="en-US" sz="3200" dirty="0">
                <a:solidFill>
                  <a:srgbClr val="000000"/>
                </a:solidFill>
                <a:latin typeface="Arial" charset="0"/>
                <a:ea typeface="Arial" charset="0"/>
                <a:cs typeface="Arial" charset="0"/>
              </a:rPr>
              <a:t> Here we report our experiences with nearly 2200 patients suspected with PIDs. Our data is based on simultaneous sequence and copy number variant (CNV) analysis combined with customized analysis for difficult to sequence regions in specific genes such as </a:t>
            </a:r>
            <a:r>
              <a:rPr lang="en-US" sz="3200" i="1" dirty="0">
                <a:solidFill>
                  <a:srgbClr val="000000"/>
                </a:solidFill>
                <a:latin typeface="Arial" charset="0"/>
                <a:ea typeface="Arial" charset="0"/>
                <a:cs typeface="Arial" charset="0"/>
              </a:rPr>
              <a:t>NCF1</a:t>
            </a:r>
            <a:r>
              <a:rPr lang="en-US" sz="3200" dirty="0">
                <a:solidFill>
                  <a:srgbClr val="000000"/>
                </a:solidFill>
                <a:latin typeface="Arial" charset="0"/>
                <a:ea typeface="Arial" charset="0"/>
                <a:cs typeface="Arial" charset="0"/>
              </a:rPr>
              <a:t>.</a:t>
            </a:r>
          </a:p>
          <a:p>
            <a:pPr algn="just">
              <a:lnSpc>
                <a:spcPct val="120000"/>
              </a:lnSpc>
            </a:pPr>
            <a:endParaRPr lang="en-US" sz="3200" b="1" dirty="0">
              <a:solidFill>
                <a:srgbClr val="000000"/>
              </a:solidFill>
              <a:latin typeface="Arial" charset="0"/>
              <a:ea typeface="Arial" charset="0"/>
              <a:cs typeface="Arial" charset="0"/>
            </a:endParaRPr>
          </a:p>
          <a:p>
            <a:pPr algn="just">
              <a:lnSpc>
                <a:spcPct val="120000"/>
              </a:lnSpc>
            </a:pPr>
            <a:r>
              <a:rPr lang="en-US" sz="5600" b="1" dirty="0">
                <a:solidFill>
                  <a:schemeClr val="accent2"/>
                </a:solidFill>
                <a:latin typeface="Arial" charset="0"/>
                <a:ea typeface="Arial" charset="0"/>
                <a:cs typeface="Arial" charset="0"/>
              </a:rPr>
              <a:t>Methods</a:t>
            </a:r>
            <a:endParaRPr lang="en-US" sz="5600" b="1" dirty="0">
              <a:solidFill>
                <a:schemeClr val="tx2"/>
              </a:solidFill>
              <a:latin typeface="Arial" charset="0"/>
              <a:ea typeface="Arial" charset="0"/>
              <a:cs typeface="Arial" charset="0"/>
            </a:endParaRPr>
          </a:p>
          <a:p>
            <a:pPr algn="just">
              <a:lnSpc>
                <a:spcPct val="120000"/>
              </a:lnSpc>
            </a:pPr>
            <a:endParaRPr lang="en-US" sz="3200" dirty="0">
              <a:solidFill>
                <a:srgbClr val="000000"/>
              </a:solidFill>
              <a:latin typeface="Arial" charset="0"/>
              <a:ea typeface="Arial" charset="0"/>
              <a:cs typeface="Arial" charset="0"/>
            </a:endParaRPr>
          </a:p>
          <a:p>
            <a:pPr algn="just">
              <a:lnSpc>
                <a:spcPct val="120000"/>
              </a:lnSpc>
            </a:pPr>
            <a:r>
              <a:rPr lang="en-US" sz="3200" dirty="0">
                <a:solidFill>
                  <a:srgbClr val="000000"/>
                </a:solidFill>
                <a:latin typeface="Arial" charset="0"/>
                <a:ea typeface="Arial" charset="0"/>
                <a:cs typeface="Arial" charset="0"/>
              </a:rPr>
              <a:t>A retrospective review of 2162 cases sent for targeted panel testing related to PID at Blueprint Genetics was performed. Patients were tested with Blueprint Genetics next generation sequencing (NGS) related to immunology. A majority of the analyses (2095/2162, 97%) were performed combining both sequencing analysis and deletion/ duplication analysis utilizing NGS data (called as PLUS analyses). We have previously shown that our deletion/duplication analysis can identify both small deletions and duplications (1–5 exons) as well as larger CNVs. Specimens were sequenced with an Illumina NovaSeq 6000 platform. </a:t>
            </a:r>
          </a:p>
          <a:p>
            <a:pPr algn="just">
              <a:lnSpc>
                <a:spcPct val="120000"/>
              </a:lnSpc>
            </a:pPr>
            <a:endParaRPr lang="en-US" sz="3600" dirty="0">
              <a:solidFill>
                <a:srgbClr val="000000"/>
              </a:solidFill>
              <a:latin typeface="Arial" charset="0"/>
              <a:ea typeface="Arial" charset="0"/>
              <a:cs typeface="Arial" charset="0"/>
            </a:endParaRPr>
          </a:p>
          <a:p>
            <a:pPr algn="just">
              <a:lnSpc>
                <a:spcPct val="120000"/>
              </a:lnSpc>
            </a:pPr>
            <a:r>
              <a:rPr lang="en-US" sz="5600" b="1" dirty="0">
                <a:solidFill>
                  <a:schemeClr val="accent2"/>
                </a:solidFill>
                <a:latin typeface="Arial" charset="0"/>
                <a:ea typeface="Arial" charset="0"/>
                <a:cs typeface="Arial" charset="0"/>
              </a:rPr>
              <a:t>Results</a:t>
            </a:r>
          </a:p>
          <a:p>
            <a:pPr algn="just">
              <a:lnSpc>
                <a:spcPct val="120000"/>
              </a:lnSpc>
            </a:pPr>
            <a:r>
              <a:rPr lang="en-US" sz="4000" b="1" dirty="0">
                <a:solidFill>
                  <a:schemeClr val="accent2"/>
                </a:solidFill>
                <a:latin typeface="Arial" charset="0"/>
                <a:ea typeface="Arial" charset="0"/>
                <a:cs typeface="Arial" charset="0"/>
              </a:rPr>
              <a:t>Diagnostic Yield</a:t>
            </a:r>
            <a:endParaRPr lang="en-US" sz="4000" b="1" dirty="0">
              <a:solidFill>
                <a:schemeClr val="tx2"/>
              </a:solidFill>
              <a:latin typeface="Arial" charset="0"/>
              <a:ea typeface="Arial" charset="0"/>
              <a:cs typeface="Arial" charset="0"/>
            </a:endParaRPr>
          </a:p>
          <a:p>
            <a:pPr algn="just"/>
            <a:endParaRPr lang="en-US" sz="3600" dirty="0">
              <a:solidFill>
                <a:srgbClr val="000000"/>
              </a:solidFill>
              <a:latin typeface="Arial" charset="0"/>
              <a:ea typeface="Arial" charset="0"/>
              <a:cs typeface="Arial" charset="0"/>
            </a:endParaRPr>
          </a:p>
          <a:p>
            <a:pPr algn="just">
              <a:lnSpc>
                <a:spcPct val="120000"/>
              </a:lnSpc>
            </a:pPr>
            <a:r>
              <a:rPr lang="en-US" sz="3200" dirty="0">
                <a:solidFill>
                  <a:srgbClr val="000000"/>
                </a:solidFill>
                <a:latin typeface="Arial" charset="0"/>
                <a:ea typeface="Arial" charset="0"/>
                <a:cs typeface="Arial" charset="0"/>
              </a:rPr>
              <a:t>Diagnostic yield including all immunology related panels was 14.4% (311/2162). The highest diagnostic yield 19.9% (83/417) was observed in children from ages 0 to 5 years. The diagnostic yield was highly variable between the different panels. </a:t>
            </a:r>
          </a:p>
        </p:txBody>
      </p:sp>
      <p:sp>
        <p:nvSpPr>
          <p:cNvPr id="29" name="TextBox 28"/>
          <p:cNvSpPr txBox="1"/>
          <p:nvPr/>
        </p:nvSpPr>
        <p:spPr>
          <a:xfrm>
            <a:off x="21153120" y="37608270"/>
            <a:ext cx="16939847" cy="1465016"/>
          </a:xfrm>
          <a:prstGeom prst="rect">
            <a:avLst/>
          </a:prstGeom>
          <a:noFill/>
        </p:spPr>
        <p:txBody>
          <a:bodyPr wrap="square" rtlCol="0">
            <a:spAutoFit/>
          </a:bodyPr>
          <a:lstStyle/>
          <a:p>
            <a:r>
              <a:rPr lang="en-US" sz="3520" b="1" dirty="0">
                <a:solidFill>
                  <a:schemeClr val="accent1"/>
                </a:solidFill>
                <a:latin typeface="Arial" charset="0"/>
                <a:ea typeface="Arial" charset="0"/>
                <a:cs typeface="Arial" charset="0"/>
              </a:rPr>
              <a:t>References:</a:t>
            </a:r>
          </a:p>
          <a:p>
            <a:pPr marL="457200" indent="-457200">
              <a:lnSpc>
                <a:spcPct val="90000"/>
              </a:lnSpc>
              <a:buAutoNum type="arabicPeriod"/>
            </a:pPr>
            <a:r>
              <a:rPr lang="en-US" sz="2000" b="1" dirty="0">
                <a:solidFill>
                  <a:schemeClr val="accent1"/>
                </a:solidFill>
                <a:latin typeface="Arial" charset="0"/>
                <a:ea typeface="Arial" charset="0"/>
                <a:cs typeface="Arial" charset="0"/>
              </a:rPr>
              <a:t>Bousfiha A, Jeddane L et al. (2020) Human Inborn Errors of Immunity: 2019 Update of the IUIS Phenotypical Classification. </a:t>
            </a:r>
            <a:r>
              <a:rPr lang="en-US" sz="2000" b="1" i="1" dirty="0">
                <a:solidFill>
                  <a:schemeClr val="accent1"/>
                </a:solidFill>
                <a:latin typeface="Arial" charset="0"/>
                <a:ea typeface="Arial" charset="0"/>
                <a:cs typeface="Arial" charset="0"/>
              </a:rPr>
              <a:t>J Clin Immunol</a:t>
            </a:r>
            <a:r>
              <a:rPr lang="en-US" sz="2000" b="1" dirty="0">
                <a:solidFill>
                  <a:schemeClr val="accent1"/>
                </a:solidFill>
                <a:latin typeface="Arial" charset="0"/>
                <a:ea typeface="Arial" charset="0"/>
                <a:cs typeface="Arial" charset="0"/>
              </a:rPr>
              <a:t>. </a:t>
            </a:r>
          </a:p>
          <a:p>
            <a:pPr marL="457200" indent="-457200">
              <a:lnSpc>
                <a:spcPct val="90000"/>
              </a:lnSpc>
              <a:buAutoNum type="arabicPeriod"/>
            </a:pPr>
            <a:endParaRPr lang="en-US" sz="2000" b="1" dirty="0">
              <a:solidFill>
                <a:schemeClr val="accent1"/>
              </a:solidFill>
              <a:latin typeface="Arial" charset="0"/>
              <a:ea typeface="Arial" charset="0"/>
              <a:cs typeface="Arial" charset="0"/>
            </a:endParaRPr>
          </a:p>
        </p:txBody>
      </p:sp>
      <p:sp>
        <p:nvSpPr>
          <p:cNvPr id="43" name="TextBox 42"/>
          <p:cNvSpPr txBox="1"/>
          <p:nvPr/>
        </p:nvSpPr>
        <p:spPr>
          <a:xfrm>
            <a:off x="21347083" y="29205146"/>
            <a:ext cx="16939847" cy="1600438"/>
          </a:xfrm>
          <a:prstGeom prst="rect">
            <a:avLst/>
          </a:prstGeom>
          <a:noFill/>
        </p:spPr>
        <p:txBody>
          <a:bodyPr wrap="square" rtlCol="0">
            <a:spAutoFit/>
          </a:bodyPr>
          <a:lstStyle/>
          <a:p>
            <a:pPr algn="just"/>
            <a:r>
              <a:rPr lang="en-US" sz="3200" b="1" dirty="0">
                <a:solidFill>
                  <a:schemeClr val="accent2"/>
                </a:solidFill>
                <a:latin typeface="Arial" charset="0"/>
                <a:ea typeface="Arial" charset="0"/>
                <a:cs typeface="Arial" charset="0"/>
              </a:rPr>
              <a:t>Figure 3. </a:t>
            </a:r>
            <a:r>
              <a:rPr lang="en-US" sz="3200" b="1" i="1" dirty="0">
                <a:solidFill>
                  <a:schemeClr val="accent2"/>
                </a:solidFill>
                <a:latin typeface="Arial" charset="0"/>
                <a:ea typeface="Arial" charset="0"/>
                <a:cs typeface="Arial" charset="0"/>
              </a:rPr>
              <a:t>NCF1</a:t>
            </a:r>
            <a:r>
              <a:rPr lang="en-US" sz="3200" b="1" dirty="0">
                <a:solidFill>
                  <a:schemeClr val="accent2"/>
                </a:solidFill>
                <a:latin typeface="Arial" charset="0"/>
                <a:ea typeface="Arial" charset="0"/>
                <a:cs typeface="Arial" charset="0"/>
              </a:rPr>
              <a:t> and pseudogenes </a:t>
            </a:r>
            <a:r>
              <a:rPr lang="en-US" sz="3200" b="1" i="1" dirty="0">
                <a:solidFill>
                  <a:schemeClr val="accent2"/>
                </a:solidFill>
                <a:latin typeface="Arial" charset="0"/>
                <a:ea typeface="Arial" charset="0"/>
                <a:cs typeface="Arial" charset="0"/>
              </a:rPr>
              <a:t>NCF1B</a:t>
            </a:r>
            <a:r>
              <a:rPr lang="en-US" sz="3200" b="1" dirty="0">
                <a:solidFill>
                  <a:schemeClr val="accent2"/>
                </a:solidFill>
                <a:latin typeface="Arial" charset="0"/>
                <a:ea typeface="Arial" charset="0"/>
                <a:cs typeface="Arial" charset="0"/>
              </a:rPr>
              <a:t> and </a:t>
            </a:r>
            <a:r>
              <a:rPr lang="en-US" sz="3200" b="1" i="1" dirty="0">
                <a:solidFill>
                  <a:schemeClr val="accent2"/>
                </a:solidFill>
                <a:latin typeface="Arial" charset="0"/>
                <a:ea typeface="Arial" charset="0"/>
                <a:cs typeface="Arial" charset="0"/>
              </a:rPr>
              <a:t>NCF1C</a:t>
            </a:r>
            <a:r>
              <a:rPr lang="en-US" sz="3200" b="1" dirty="0">
                <a:solidFill>
                  <a:schemeClr val="accent2"/>
                </a:solidFill>
                <a:latin typeface="Arial" charset="0"/>
                <a:ea typeface="Arial" charset="0"/>
                <a:cs typeface="Arial" charset="0"/>
              </a:rPr>
              <a:t>. Differing positions in </a:t>
            </a:r>
            <a:r>
              <a:rPr lang="en-US" sz="3200" b="1" i="1" dirty="0">
                <a:solidFill>
                  <a:schemeClr val="accent2"/>
                </a:solidFill>
                <a:latin typeface="Arial" charset="0"/>
                <a:ea typeface="Arial" charset="0"/>
                <a:cs typeface="Arial" charset="0"/>
              </a:rPr>
              <a:t>NCF1B</a:t>
            </a:r>
            <a:r>
              <a:rPr lang="en-US" sz="3200" b="1" dirty="0">
                <a:solidFill>
                  <a:schemeClr val="accent2"/>
                </a:solidFill>
                <a:latin typeface="Arial" charset="0"/>
                <a:ea typeface="Arial" charset="0"/>
                <a:cs typeface="Arial" charset="0"/>
              </a:rPr>
              <a:t>, </a:t>
            </a:r>
            <a:r>
              <a:rPr lang="en-US" sz="3200" b="1" i="1" dirty="0">
                <a:solidFill>
                  <a:schemeClr val="accent2"/>
                </a:solidFill>
                <a:latin typeface="Arial" charset="0"/>
                <a:ea typeface="Arial" charset="0"/>
                <a:cs typeface="Arial" charset="0"/>
              </a:rPr>
              <a:t>NCF1C</a:t>
            </a:r>
            <a:r>
              <a:rPr lang="en-US" sz="3200" b="1" dirty="0">
                <a:solidFill>
                  <a:schemeClr val="accent2"/>
                </a:solidFill>
                <a:latin typeface="Arial" charset="0"/>
                <a:ea typeface="Arial" charset="0"/>
                <a:cs typeface="Arial" charset="0"/>
              </a:rPr>
              <a:t> and </a:t>
            </a:r>
            <a:r>
              <a:rPr lang="en-US" sz="3200" b="1" i="1" dirty="0">
                <a:solidFill>
                  <a:schemeClr val="accent2"/>
                </a:solidFill>
                <a:latin typeface="Arial" charset="0"/>
                <a:ea typeface="Arial" charset="0"/>
                <a:cs typeface="Arial" charset="0"/>
              </a:rPr>
              <a:t>NCF1</a:t>
            </a:r>
            <a:r>
              <a:rPr lang="en-US" sz="3200" b="1" dirty="0">
                <a:solidFill>
                  <a:schemeClr val="accent2"/>
                </a:solidFill>
                <a:latin typeface="Arial" charset="0"/>
                <a:ea typeface="Arial" charset="0"/>
                <a:cs typeface="Arial" charset="0"/>
              </a:rPr>
              <a:t> exons 4 and 7 used for bioinformatic analysis are highlighted. </a:t>
            </a:r>
          </a:p>
          <a:p>
            <a:pPr algn="just"/>
            <a:endParaRPr lang="en-US" sz="3400" dirty="0">
              <a:solidFill>
                <a:srgbClr val="000000"/>
              </a:solidFill>
              <a:latin typeface="Arial" charset="0"/>
              <a:ea typeface="Arial" charset="0"/>
              <a:cs typeface="Arial" charset="0"/>
            </a:endParaRPr>
          </a:p>
        </p:txBody>
      </p:sp>
      <p:sp>
        <p:nvSpPr>
          <p:cNvPr id="45" name="Rectangle 44"/>
          <p:cNvSpPr/>
          <p:nvPr/>
        </p:nvSpPr>
        <p:spPr>
          <a:xfrm>
            <a:off x="21374577" y="30643517"/>
            <a:ext cx="17776181" cy="6050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432000" rIns="720000" bIns="432000" rtlCol="0" anchor="t" anchorCtr="0"/>
          <a:lstStyle/>
          <a:p>
            <a:r>
              <a:rPr lang="en-US" sz="5600" b="1" dirty="0">
                <a:solidFill>
                  <a:schemeClr val="bg1"/>
                </a:solidFill>
                <a:latin typeface="Arial" charset="0"/>
                <a:ea typeface="Arial" charset="0"/>
                <a:cs typeface="Arial" charset="0"/>
              </a:rPr>
              <a:t>Conclusions</a:t>
            </a:r>
          </a:p>
          <a:p>
            <a:endParaRPr lang="en-US" sz="3600" b="1" dirty="0">
              <a:solidFill>
                <a:schemeClr val="bg1"/>
              </a:solidFill>
              <a:latin typeface="Arial" charset="0"/>
              <a:ea typeface="Arial" charset="0"/>
              <a:cs typeface="Arial" charset="0"/>
            </a:endParaRPr>
          </a:p>
          <a:p>
            <a:pPr marL="1071000" indent="-927000">
              <a:lnSpc>
                <a:spcPct val="120000"/>
              </a:lnSpc>
              <a:buFont typeface="Arial" charset="0"/>
              <a:buChar char="•"/>
            </a:pPr>
            <a:r>
              <a:rPr lang="en-US" sz="3200" b="1" dirty="0">
                <a:solidFill>
                  <a:schemeClr val="bg2"/>
                </a:solidFill>
                <a:latin typeface="Arial" charset="0"/>
                <a:ea typeface="Arial" charset="0"/>
                <a:cs typeface="Arial" charset="0"/>
              </a:rPr>
              <a:t>D</a:t>
            </a:r>
            <a:r>
              <a:rPr lang="en-US" sz="3200" b="1" dirty="0">
                <a:solidFill>
                  <a:schemeClr val="bg1"/>
                </a:solidFill>
                <a:latin typeface="Arial" charset="0"/>
                <a:ea typeface="Arial" charset="0"/>
                <a:cs typeface="Arial" charset="0"/>
              </a:rPr>
              <a:t>iagnostic yield in PID patients was 14.4%, and highest in children from ages 0 to 5 years 19.9%.</a:t>
            </a:r>
          </a:p>
          <a:p>
            <a:pPr marL="1071000" indent="-927000">
              <a:lnSpc>
                <a:spcPct val="120000"/>
              </a:lnSpc>
              <a:buFont typeface="Arial" charset="0"/>
              <a:buChar char="•"/>
            </a:pPr>
            <a:r>
              <a:rPr lang="en-US" sz="3200" b="1" dirty="0">
                <a:solidFill>
                  <a:schemeClr val="bg1"/>
                </a:solidFill>
                <a:latin typeface="Arial" charset="0"/>
                <a:ea typeface="Arial" charset="0"/>
                <a:cs typeface="Arial" charset="0"/>
              </a:rPr>
              <a:t>Diagnostic yield varied greatly between different panels related to PID.</a:t>
            </a:r>
          </a:p>
          <a:p>
            <a:pPr marL="1071000" indent="-927000">
              <a:lnSpc>
                <a:spcPct val="120000"/>
              </a:lnSpc>
              <a:buFont typeface="Arial" charset="0"/>
              <a:buChar char="•"/>
            </a:pPr>
            <a:r>
              <a:rPr lang="en-US" sz="3200" b="1" dirty="0">
                <a:solidFill>
                  <a:schemeClr val="bg1"/>
                </a:solidFill>
                <a:latin typeface="Arial" charset="0"/>
                <a:ea typeface="Arial" charset="0"/>
                <a:cs typeface="Arial" charset="0"/>
              </a:rPr>
              <a:t>Genetic diagnoses in PID patients are highly heterogeneous.</a:t>
            </a:r>
          </a:p>
          <a:p>
            <a:pPr marL="1071000" indent="-927000">
              <a:lnSpc>
                <a:spcPct val="120000"/>
              </a:lnSpc>
              <a:buFont typeface="Arial" charset="0"/>
              <a:buChar char="•"/>
            </a:pPr>
            <a:r>
              <a:rPr lang="en-US" sz="3200" b="1" dirty="0">
                <a:solidFill>
                  <a:schemeClr val="bg1"/>
                </a:solidFill>
                <a:latin typeface="Arial" charset="0"/>
                <a:ea typeface="Arial" charset="0"/>
                <a:cs typeface="Arial" charset="0"/>
              </a:rPr>
              <a:t>Our customized analysis identified 3 patients with homozygous deletion in </a:t>
            </a:r>
            <a:r>
              <a:rPr lang="en-US" sz="3200" b="1" i="1" dirty="0">
                <a:solidFill>
                  <a:schemeClr val="bg1"/>
                </a:solidFill>
                <a:latin typeface="Arial" charset="0"/>
                <a:ea typeface="Arial" charset="0"/>
                <a:cs typeface="Arial" charset="0"/>
              </a:rPr>
              <a:t>NCF1</a:t>
            </a:r>
            <a:r>
              <a:rPr lang="en-US" sz="3200" b="1" dirty="0">
                <a:solidFill>
                  <a:schemeClr val="bg1"/>
                </a:solidFill>
                <a:latin typeface="Arial" charset="0"/>
                <a:ea typeface="Arial" charset="0"/>
                <a:cs typeface="Arial" charset="0"/>
              </a:rPr>
              <a:t>. </a:t>
            </a:r>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566003"/>
            <a:ext cx="40233600" cy="351756"/>
          </a:xfrm>
          <a:prstGeom prst="rect">
            <a:avLst/>
          </a:prstGeom>
        </p:spPr>
      </p:pic>
      <p:sp>
        <p:nvSpPr>
          <p:cNvPr id="56" name="TextBox 55"/>
          <p:cNvSpPr txBox="1"/>
          <p:nvPr/>
        </p:nvSpPr>
        <p:spPr>
          <a:xfrm>
            <a:off x="21447384" y="20272890"/>
            <a:ext cx="16939847" cy="1077218"/>
          </a:xfrm>
          <a:prstGeom prst="rect">
            <a:avLst/>
          </a:prstGeom>
          <a:noFill/>
        </p:spPr>
        <p:txBody>
          <a:bodyPr wrap="square" rtlCol="0">
            <a:spAutoFit/>
          </a:bodyPr>
          <a:lstStyle/>
          <a:p>
            <a:pPr algn="just"/>
            <a:r>
              <a:rPr lang="en-US" sz="3200" b="1" dirty="0">
                <a:solidFill>
                  <a:schemeClr val="accent2"/>
                </a:solidFill>
                <a:latin typeface="Arial" charset="0"/>
                <a:ea typeface="Arial" charset="0"/>
                <a:cs typeface="Arial" charset="0"/>
              </a:rPr>
              <a:t>Fig. 2. Number of diagnostic findings (LP/P) in different genes; sequence variants (A) and CNVs (B).</a:t>
            </a:r>
            <a:endParaRPr lang="en-US" sz="3400" dirty="0">
              <a:solidFill>
                <a:srgbClr val="000000"/>
              </a:solidFill>
              <a:latin typeface="Arial" charset="0"/>
              <a:ea typeface="Arial" charset="0"/>
              <a:cs typeface="Arial" charset="0"/>
            </a:endParaRPr>
          </a:p>
        </p:txBody>
      </p:sp>
      <p:sp>
        <p:nvSpPr>
          <p:cNvPr id="57" name="TextBox 56"/>
          <p:cNvSpPr txBox="1"/>
          <p:nvPr/>
        </p:nvSpPr>
        <p:spPr>
          <a:xfrm>
            <a:off x="2153861" y="36175929"/>
            <a:ext cx="16939847" cy="628955"/>
          </a:xfrm>
          <a:prstGeom prst="rect">
            <a:avLst/>
          </a:prstGeom>
          <a:noFill/>
        </p:spPr>
        <p:txBody>
          <a:bodyPr wrap="square" rtlCol="0">
            <a:spAutoFit/>
          </a:bodyPr>
          <a:lstStyle/>
          <a:p>
            <a:pPr algn="just">
              <a:lnSpc>
                <a:spcPct val="120000"/>
              </a:lnSpc>
            </a:pPr>
            <a:r>
              <a:rPr lang="en-US" sz="3200" b="1" dirty="0">
                <a:solidFill>
                  <a:schemeClr val="accent2"/>
                </a:solidFill>
                <a:latin typeface="Arial" charset="0"/>
                <a:ea typeface="Arial" charset="0"/>
                <a:cs typeface="Arial" charset="0"/>
              </a:rPr>
              <a:t>Fig. 1. Diagnostic yield in different age groups (A) and among different panels (B).</a:t>
            </a:r>
            <a:endParaRPr lang="en-US" sz="3200" dirty="0">
              <a:solidFill>
                <a:schemeClr val="accent2"/>
              </a:solidFill>
              <a:latin typeface="Arial" charset="0"/>
              <a:ea typeface="Arial" charset="0"/>
              <a:cs typeface="Arial" charset="0"/>
            </a:endParaRPr>
          </a:p>
        </p:txBody>
      </p:sp>
      <p:sp>
        <p:nvSpPr>
          <p:cNvPr id="19" name="TextBox 18"/>
          <p:cNvSpPr txBox="1"/>
          <p:nvPr/>
        </p:nvSpPr>
        <p:spPr>
          <a:xfrm>
            <a:off x="21153120" y="39271643"/>
            <a:ext cx="9921240" cy="400110"/>
          </a:xfrm>
          <a:prstGeom prst="rect">
            <a:avLst/>
          </a:prstGeom>
          <a:noFill/>
        </p:spPr>
        <p:txBody>
          <a:bodyPr wrap="square" rtlCol="0">
            <a:spAutoFit/>
          </a:bodyPr>
          <a:lstStyle/>
          <a:p>
            <a:r>
              <a:rPr lang="fi-FI" sz="2000" b="1" dirty="0">
                <a:solidFill>
                  <a:schemeClr val="accent1"/>
                </a:solidFill>
                <a:latin typeface="Arial" charset="0"/>
                <a:ea typeface="Arial" charset="0"/>
                <a:cs typeface="Arial" charset="0"/>
              </a:rPr>
              <a:t>Conflict of interest statement: All authors are employed by Blueprint Genetics.</a:t>
            </a:r>
          </a:p>
        </p:txBody>
      </p:sp>
      <p:sp>
        <p:nvSpPr>
          <p:cNvPr id="10" name="TextBox 9">
            <a:extLst>
              <a:ext uri="{FF2B5EF4-FFF2-40B4-BE49-F238E27FC236}">
                <a16:creationId xmlns:a16="http://schemas.microsoft.com/office/drawing/2014/main" id="{93D663A4-517E-CD44-8930-ACAF2A982DFB}"/>
              </a:ext>
            </a:extLst>
          </p:cNvPr>
          <p:cNvSpPr txBox="1"/>
          <p:nvPr/>
        </p:nvSpPr>
        <p:spPr>
          <a:xfrm>
            <a:off x="12127972" y="25403072"/>
            <a:ext cx="4011676" cy="461665"/>
          </a:xfrm>
          <a:prstGeom prst="rect">
            <a:avLst/>
          </a:prstGeom>
          <a:noFill/>
        </p:spPr>
        <p:txBody>
          <a:bodyPr wrap="none" rtlCol="0">
            <a:spAutoFit/>
          </a:bodyPr>
          <a:lstStyle/>
          <a:p>
            <a:r>
              <a:rPr lang="fi-FI" sz="2400" b="1" dirty="0" err="1">
                <a:latin typeface="+mj-lt"/>
              </a:rPr>
              <a:t>Diagnostic</a:t>
            </a:r>
            <a:r>
              <a:rPr lang="fi-FI" sz="2400" b="1" dirty="0">
                <a:latin typeface="+mj-lt"/>
              </a:rPr>
              <a:t> </a:t>
            </a:r>
            <a:r>
              <a:rPr lang="fi-FI" sz="2400" b="1" dirty="0" err="1">
                <a:latin typeface="+mj-lt"/>
              </a:rPr>
              <a:t>Yield</a:t>
            </a:r>
            <a:r>
              <a:rPr lang="fi-FI" sz="2400" b="1" dirty="0">
                <a:latin typeface="+mj-lt"/>
              </a:rPr>
              <a:t> </a:t>
            </a:r>
            <a:r>
              <a:rPr lang="fi-FI" sz="2400" b="1" dirty="0" err="1">
                <a:latin typeface="+mj-lt"/>
              </a:rPr>
              <a:t>by</a:t>
            </a:r>
            <a:r>
              <a:rPr lang="fi-FI" sz="2400" b="1" dirty="0">
                <a:latin typeface="+mj-lt"/>
              </a:rPr>
              <a:t> </a:t>
            </a:r>
            <a:r>
              <a:rPr lang="fi-FI" sz="2400" b="1" dirty="0" err="1">
                <a:latin typeface="+mj-lt"/>
              </a:rPr>
              <a:t>Panel</a:t>
            </a:r>
            <a:endParaRPr lang="fi-FI" sz="2400" b="1" dirty="0">
              <a:latin typeface="+mj-lt"/>
            </a:endParaRPr>
          </a:p>
        </p:txBody>
      </p:sp>
      <p:sp>
        <p:nvSpPr>
          <p:cNvPr id="11" name="TextBox 10">
            <a:extLst>
              <a:ext uri="{FF2B5EF4-FFF2-40B4-BE49-F238E27FC236}">
                <a16:creationId xmlns:a16="http://schemas.microsoft.com/office/drawing/2014/main" id="{D5DEEBF3-DD84-7449-BC1A-0B375EADAF99}"/>
              </a:ext>
            </a:extLst>
          </p:cNvPr>
          <p:cNvSpPr txBox="1"/>
          <p:nvPr/>
        </p:nvSpPr>
        <p:spPr>
          <a:xfrm>
            <a:off x="11310978" y="26131400"/>
            <a:ext cx="312906" cy="369332"/>
          </a:xfrm>
          <a:prstGeom prst="rect">
            <a:avLst/>
          </a:prstGeom>
          <a:noFill/>
        </p:spPr>
        <p:txBody>
          <a:bodyPr wrap="none" rtlCol="0">
            <a:spAutoFit/>
          </a:bodyPr>
          <a:lstStyle/>
          <a:p>
            <a:r>
              <a:rPr lang="fi-FI" sz="1800">
                <a:latin typeface="+mj-lt"/>
                <a:cs typeface="Calibri" panose="020F0502020204030204" pitchFamily="34" charset="0"/>
              </a:rPr>
              <a:t>0</a:t>
            </a:r>
          </a:p>
        </p:txBody>
      </p:sp>
      <p:sp>
        <p:nvSpPr>
          <p:cNvPr id="27" name="TextBox 26">
            <a:extLst>
              <a:ext uri="{FF2B5EF4-FFF2-40B4-BE49-F238E27FC236}">
                <a16:creationId xmlns:a16="http://schemas.microsoft.com/office/drawing/2014/main" id="{9D1F1B36-7F2B-E449-848C-827DDFB99154}"/>
              </a:ext>
            </a:extLst>
          </p:cNvPr>
          <p:cNvSpPr txBox="1"/>
          <p:nvPr/>
        </p:nvSpPr>
        <p:spPr>
          <a:xfrm>
            <a:off x="11927472" y="26131400"/>
            <a:ext cx="312906" cy="369332"/>
          </a:xfrm>
          <a:prstGeom prst="rect">
            <a:avLst/>
          </a:prstGeom>
          <a:noFill/>
        </p:spPr>
        <p:txBody>
          <a:bodyPr wrap="none" rtlCol="0">
            <a:spAutoFit/>
          </a:bodyPr>
          <a:lstStyle/>
          <a:p>
            <a:r>
              <a:rPr lang="fi-FI" sz="1800">
                <a:latin typeface="+mj-lt"/>
                <a:cs typeface="Calibri" panose="020F0502020204030204" pitchFamily="34" charset="0"/>
              </a:rPr>
              <a:t>5</a:t>
            </a:r>
          </a:p>
        </p:txBody>
      </p:sp>
      <p:sp>
        <p:nvSpPr>
          <p:cNvPr id="30" name="TextBox 29">
            <a:extLst>
              <a:ext uri="{FF2B5EF4-FFF2-40B4-BE49-F238E27FC236}">
                <a16:creationId xmlns:a16="http://schemas.microsoft.com/office/drawing/2014/main" id="{3F74545D-04C8-F946-81CA-28F0912C19A7}"/>
              </a:ext>
            </a:extLst>
          </p:cNvPr>
          <p:cNvSpPr txBox="1"/>
          <p:nvPr/>
        </p:nvSpPr>
        <p:spPr>
          <a:xfrm>
            <a:off x="12683899" y="26131400"/>
            <a:ext cx="441146" cy="369332"/>
          </a:xfrm>
          <a:prstGeom prst="rect">
            <a:avLst/>
          </a:prstGeom>
          <a:noFill/>
        </p:spPr>
        <p:txBody>
          <a:bodyPr wrap="none" rtlCol="0">
            <a:spAutoFit/>
          </a:bodyPr>
          <a:lstStyle/>
          <a:p>
            <a:r>
              <a:rPr lang="fi-FI" sz="1800">
                <a:latin typeface="+mj-lt"/>
                <a:cs typeface="Calibri" panose="020F0502020204030204" pitchFamily="34" charset="0"/>
              </a:rPr>
              <a:t>10</a:t>
            </a:r>
          </a:p>
        </p:txBody>
      </p:sp>
      <p:sp>
        <p:nvSpPr>
          <p:cNvPr id="31" name="TextBox 30">
            <a:extLst>
              <a:ext uri="{FF2B5EF4-FFF2-40B4-BE49-F238E27FC236}">
                <a16:creationId xmlns:a16="http://schemas.microsoft.com/office/drawing/2014/main" id="{DECC4CEF-AF7B-D045-91AF-106C7BAAA0C1}"/>
              </a:ext>
            </a:extLst>
          </p:cNvPr>
          <p:cNvSpPr txBox="1"/>
          <p:nvPr/>
        </p:nvSpPr>
        <p:spPr>
          <a:xfrm>
            <a:off x="13460410" y="26131400"/>
            <a:ext cx="441146" cy="369332"/>
          </a:xfrm>
          <a:prstGeom prst="rect">
            <a:avLst/>
          </a:prstGeom>
          <a:noFill/>
        </p:spPr>
        <p:txBody>
          <a:bodyPr wrap="none" rtlCol="0">
            <a:spAutoFit/>
          </a:bodyPr>
          <a:lstStyle/>
          <a:p>
            <a:r>
              <a:rPr lang="fi-FI" sz="1800">
                <a:latin typeface="+mj-lt"/>
                <a:cs typeface="Calibri" panose="020F0502020204030204" pitchFamily="34" charset="0"/>
              </a:rPr>
              <a:t>15</a:t>
            </a:r>
          </a:p>
        </p:txBody>
      </p:sp>
      <p:sp>
        <p:nvSpPr>
          <p:cNvPr id="32" name="TextBox 31">
            <a:extLst>
              <a:ext uri="{FF2B5EF4-FFF2-40B4-BE49-F238E27FC236}">
                <a16:creationId xmlns:a16="http://schemas.microsoft.com/office/drawing/2014/main" id="{EB050165-D467-7E4A-8EA3-7ECDC34CFDBC}"/>
              </a:ext>
            </a:extLst>
          </p:cNvPr>
          <p:cNvSpPr txBox="1"/>
          <p:nvPr/>
        </p:nvSpPr>
        <p:spPr>
          <a:xfrm>
            <a:off x="14288441" y="26131400"/>
            <a:ext cx="441146" cy="369332"/>
          </a:xfrm>
          <a:prstGeom prst="rect">
            <a:avLst/>
          </a:prstGeom>
          <a:noFill/>
        </p:spPr>
        <p:txBody>
          <a:bodyPr wrap="none" rtlCol="0">
            <a:spAutoFit/>
          </a:bodyPr>
          <a:lstStyle/>
          <a:p>
            <a:r>
              <a:rPr lang="fi-FI" sz="1800">
                <a:latin typeface="+mj-lt"/>
                <a:cs typeface="Calibri" panose="020F0502020204030204" pitchFamily="34" charset="0"/>
              </a:rPr>
              <a:t>20</a:t>
            </a:r>
          </a:p>
        </p:txBody>
      </p:sp>
      <p:sp>
        <p:nvSpPr>
          <p:cNvPr id="33" name="TextBox 32">
            <a:extLst>
              <a:ext uri="{FF2B5EF4-FFF2-40B4-BE49-F238E27FC236}">
                <a16:creationId xmlns:a16="http://schemas.microsoft.com/office/drawing/2014/main" id="{ABAC5E12-7520-4948-A0F5-DCD0EB0447E5}"/>
              </a:ext>
            </a:extLst>
          </p:cNvPr>
          <p:cNvSpPr txBox="1"/>
          <p:nvPr/>
        </p:nvSpPr>
        <p:spPr>
          <a:xfrm>
            <a:off x="15067458" y="26131400"/>
            <a:ext cx="441146" cy="369332"/>
          </a:xfrm>
          <a:prstGeom prst="rect">
            <a:avLst/>
          </a:prstGeom>
          <a:noFill/>
        </p:spPr>
        <p:txBody>
          <a:bodyPr wrap="none" rtlCol="0">
            <a:spAutoFit/>
          </a:bodyPr>
          <a:lstStyle/>
          <a:p>
            <a:r>
              <a:rPr lang="fi-FI" sz="1800">
                <a:latin typeface="+mj-lt"/>
                <a:cs typeface="Calibri" panose="020F0502020204030204" pitchFamily="34" charset="0"/>
              </a:rPr>
              <a:t>25</a:t>
            </a:r>
          </a:p>
        </p:txBody>
      </p:sp>
      <p:sp>
        <p:nvSpPr>
          <p:cNvPr id="34" name="TextBox 33">
            <a:extLst>
              <a:ext uri="{FF2B5EF4-FFF2-40B4-BE49-F238E27FC236}">
                <a16:creationId xmlns:a16="http://schemas.microsoft.com/office/drawing/2014/main" id="{D77A3D8E-AAB7-474C-9932-E16963EB5B77}"/>
              </a:ext>
            </a:extLst>
          </p:cNvPr>
          <p:cNvSpPr txBox="1"/>
          <p:nvPr/>
        </p:nvSpPr>
        <p:spPr>
          <a:xfrm>
            <a:off x="15883128" y="26131400"/>
            <a:ext cx="441146" cy="369332"/>
          </a:xfrm>
          <a:prstGeom prst="rect">
            <a:avLst/>
          </a:prstGeom>
          <a:noFill/>
        </p:spPr>
        <p:txBody>
          <a:bodyPr wrap="none" rtlCol="0">
            <a:spAutoFit/>
          </a:bodyPr>
          <a:lstStyle/>
          <a:p>
            <a:r>
              <a:rPr lang="fi-FI" sz="1800">
                <a:latin typeface="+mj-lt"/>
                <a:cs typeface="Calibri" panose="020F0502020204030204" pitchFamily="34" charset="0"/>
              </a:rPr>
              <a:t>30</a:t>
            </a:r>
          </a:p>
        </p:txBody>
      </p:sp>
      <p:sp>
        <p:nvSpPr>
          <p:cNvPr id="35" name="TextBox 34">
            <a:extLst>
              <a:ext uri="{FF2B5EF4-FFF2-40B4-BE49-F238E27FC236}">
                <a16:creationId xmlns:a16="http://schemas.microsoft.com/office/drawing/2014/main" id="{27BF08F5-36AC-FE49-971A-3269C4AD7E9F}"/>
              </a:ext>
            </a:extLst>
          </p:cNvPr>
          <p:cNvSpPr txBox="1"/>
          <p:nvPr/>
        </p:nvSpPr>
        <p:spPr>
          <a:xfrm>
            <a:off x="16662957" y="26131400"/>
            <a:ext cx="441146" cy="369332"/>
          </a:xfrm>
          <a:prstGeom prst="rect">
            <a:avLst/>
          </a:prstGeom>
          <a:noFill/>
        </p:spPr>
        <p:txBody>
          <a:bodyPr wrap="none" rtlCol="0">
            <a:spAutoFit/>
          </a:bodyPr>
          <a:lstStyle/>
          <a:p>
            <a:r>
              <a:rPr lang="fi-FI" sz="1800">
                <a:latin typeface="+mj-lt"/>
                <a:cs typeface="Calibri" panose="020F0502020204030204" pitchFamily="34" charset="0"/>
              </a:rPr>
              <a:t>35</a:t>
            </a:r>
          </a:p>
        </p:txBody>
      </p:sp>
      <p:sp>
        <p:nvSpPr>
          <p:cNvPr id="36" name="TextBox 35">
            <a:extLst>
              <a:ext uri="{FF2B5EF4-FFF2-40B4-BE49-F238E27FC236}">
                <a16:creationId xmlns:a16="http://schemas.microsoft.com/office/drawing/2014/main" id="{16EDB27B-18DD-704C-BD37-B59357F2C700}"/>
              </a:ext>
            </a:extLst>
          </p:cNvPr>
          <p:cNvSpPr txBox="1"/>
          <p:nvPr/>
        </p:nvSpPr>
        <p:spPr>
          <a:xfrm>
            <a:off x="17455794" y="26131400"/>
            <a:ext cx="441146" cy="369332"/>
          </a:xfrm>
          <a:prstGeom prst="rect">
            <a:avLst/>
          </a:prstGeom>
          <a:noFill/>
        </p:spPr>
        <p:txBody>
          <a:bodyPr wrap="none" rtlCol="0">
            <a:spAutoFit/>
          </a:bodyPr>
          <a:lstStyle/>
          <a:p>
            <a:r>
              <a:rPr lang="fi-FI" sz="1800">
                <a:latin typeface="+mj-lt"/>
                <a:cs typeface="Calibri" panose="020F0502020204030204" pitchFamily="34" charset="0"/>
              </a:rPr>
              <a:t>40</a:t>
            </a:r>
          </a:p>
        </p:txBody>
      </p:sp>
      <p:sp>
        <p:nvSpPr>
          <p:cNvPr id="37" name="TextBox 36">
            <a:extLst>
              <a:ext uri="{FF2B5EF4-FFF2-40B4-BE49-F238E27FC236}">
                <a16:creationId xmlns:a16="http://schemas.microsoft.com/office/drawing/2014/main" id="{AA80C88C-D202-3640-8CA0-7FBFCD053320}"/>
              </a:ext>
            </a:extLst>
          </p:cNvPr>
          <p:cNvSpPr txBox="1"/>
          <p:nvPr/>
        </p:nvSpPr>
        <p:spPr>
          <a:xfrm>
            <a:off x="18260407" y="26131400"/>
            <a:ext cx="441146" cy="369332"/>
          </a:xfrm>
          <a:prstGeom prst="rect">
            <a:avLst/>
          </a:prstGeom>
          <a:noFill/>
        </p:spPr>
        <p:txBody>
          <a:bodyPr wrap="none" rtlCol="0">
            <a:spAutoFit/>
          </a:bodyPr>
          <a:lstStyle/>
          <a:p>
            <a:r>
              <a:rPr lang="fi-FI" sz="1800">
                <a:latin typeface="+mj-lt"/>
                <a:cs typeface="Calibri" panose="020F0502020204030204" pitchFamily="34" charset="0"/>
              </a:rPr>
              <a:t>45</a:t>
            </a:r>
          </a:p>
        </p:txBody>
      </p:sp>
      <p:sp>
        <p:nvSpPr>
          <p:cNvPr id="38" name="TextBox 37">
            <a:extLst>
              <a:ext uri="{FF2B5EF4-FFF2-40B4-BE49-F238E27FC236}">
                <a16:creationId xmlns:a16="http://schemas.microsoft.com/office/drawing/2014/main" id="{1F83DDCD-CCAA-244F-939B-9110D4EAC2C0}"/>
              </a:ext>
            </a:extLst>
          </p:cNvPr>
          <p:cNvSpPr txBox="1"/>
          <p:nvPr/>
        </p:nvSpPr>
        <p:spPr>
          <a:xfrm>
            <a:off x="19060518" y="26131400"/>
            <a:ext cx="441146" cy="369332"/>
          </a:xfrm>
          <a:prstGeom prst="rect">
            <a:avLst/>
          </a:prstGeom>
          <a:noFill/>
        </p:spPr>
        <p:txBody>
          <a:bodyPr wrap="none" rtlCol="0">
            <a:spAutoFit/>
          </a:bodyPr>
          <a:lstStyle/>
          <a:p>
            <a:r>
              <a:rPr lang="fi-FI" sz="1800">
                <a:latin typeface="+mj-lt"/>
                <a:cs typeface="Calibri" panose="020F0502020204030204" pitchFamily="34" charset="0"/>
              </a:rPr>
              <a:t>50</a:t>
            </a:r>
          </a:p>
        </p:txBody>
      </p:sp>
      <p:sp>
        <p:nvSpPr>
          <p:cNvPr id="48" name="TextBox 47">
            <a:extLst>
              <a:ext uri="{FF2B5EF4-FFF2-40B4-BE49-F238E27FC236}">
                <a16:creationId xmlns:a16="http://schemas.microsoft.com/office/drawing/2014/main" id="{1D5E1A8C-5508-4C43-A72A-2F6F5219F53A}"/>
              </a:ext>
            </a:extLst>
          </p:cNvPr>
          <p:cNvSpPr txBox="1"/>
          <p:nvPr/>
        </p:nvSpPr>
        <p:spPr>
          <a:xfrm>
            <a:off x="21374577" y="21795648"/>
            <a:ext cx="17776181" cy="5381025"/>
          </a:xfrm>
          <a:prstGeom prst="rect">
            <a:avLst/>
          </a:prstGeom>
          <a:noFill/>
        </p:spPr>
        <p:txBody>
          <a:bodyPr wrap="square" rtlCol="0">
            <a:spAutoFit/>
          </a:bodyPr>
          <a:lstStyle/>
          <a:p>
            <a:pPr algn="just"/>
            <a:r>
              <a:rPr lang="en-US" sz="4000" b="1" i="1" dirty="0">
                <a:solidFill>
                  <a:schemeClr val="accent2"/>
                </a:solidFill>
                <a:latin typeface="Arial" charset="0"/>
                <a:ea typeface="Arial" charset="0"/>
                <a:cs typeface="Arial" charset="0"/>
              </a:rPr>
              <a:t>NCF1</a:t>
            </a:r>
            <a:r>
              <a:rPr lang="en-US" sz="4000" b="1" dirty="0">
                <a:solidFill>
                  <a:schemeClr val="accent2"/>
                </a:solidFill>
                <a:latin typeface="Arial" charset="0"/>
                <a:ea typeface="Arial" charset="0"/>
                <a:cs typeface="Arial" charset="0"/>
              </a:rPr>
              <a:t> Custom Analysis</a:t>
            </a:r>
            <a:endParaRPr lang="en-US" sz="4000" b="1" dirty="0">
              <a:solidFill>
                <a:schemeClr val="tx2"/>
              </a:solidFill>
              <a:latin typeface="Arial" charset="0"/>
              <a:ea typeface="Arial" charset="0"/>
              <a:cs typeface="Arial" charset="0"/>
            </a:endParaRPr>
          </a:p>
          <a:p>
            <a:pPr algn="just">
              <a:lnSpc>
                <a:spcPct val="120000"/>
              </a:lnSpc>
            </a:pPr>
            <a:endParaRPr lang="en-US" sz="3200" dirty="0">
              <a:solidFill>
                <a:srgbClr val="FF0000"/>
              </a:solidFill>
              <a:latin typeface="Arial" charset="0"/>
              <a:ea typeface="Arial" charset="0"/>
              <a:cs typeface="Arial" charset="0"/>
            </a:endParaRPr>
          </a:p>
          <a:p>
            <a:pPr algn="just">
              <a:lnSpc>
                <a:spcPct val="120000"/>
              </a:lnSpc>
            </a:pPr>
            <a:r>
              <a:rPr lang="en-US" sz="3200" dirty="0">
                <a:solidFill>
                  <a:srgbClr val="000000"/>
                </a:solidFill>
                <a:latin typeface="Arial" charset="0"/>
                <a:ea typeface="Arial" charset="0"/>
                <a:cs typeface="Arial" charset="0"/>
              </a:rPr>
              <a:t>Homozygous deletion of </a:t>
            </a:r>
            <a:r>
              <a:rPr lang="en-US" sz="3200" i="1" dirty="0">
                <a:solidFill>
                  <a:srgbClr val="000000"/>
                </a:solidFill>
                <a:latin typeface="Arial" charset="0"/>
                <a:ea typeface="Arial" charset="0"/>
                <a:cs typeface="Arial" charset="0"/>
              </a:rPr>
              <a:t>NCF1</a:t>
            </a:r>
            <a:r>
              <a:rPr lang="en-US" sz="3200" dirty="0">
                <a:solidFill>
                  <a:srgbClr val="000000"/>
                </a:solidFill>
                <a:latin typeface="Arial" charset="0"/>
                <a:ea typeface="Arial" charset="0"/>
                <a:cs typeface="Arial" charset="0"/>
              </a:rPr>
              <a:t> was confirmed in three chronic granulomatous disease patients by custom analysis. </a:t>
            </a:r>
            <a:r>
              <a:rPr lang="en-US" sz="3200" i="1" dirty="0">
                <a:solidFill>
                  <a:srgbClr val="000000"/>
                </a:solidFill>
                <a:latin typeface="Arial" charset="0"/>
                <a:ea typeface="Arial" charset="0"/>
                <a:cs typeface="Arial" charset="0"/>
              </a:rPr>
              <a:t>NCF1</a:t>
            </a:r>
            <a:r>
              <a:rPr lang="en-US" sz="3200" dirty="0">
                <a:solidFill>
                  <a:srgbClr val="000000"/>
                </a:solidFill>
                <a:latin typeface="Arial" charset="0"/>
                <a:ea typeface="Arial" charset="0"/>
                <a:cs typeface="Arial" charset="0"/>
              </a:rPr>
              <a:t> gene is complicated by two highly homologous pseudogenes </a:t>
            </a:r>
            <a:r>
              <a:rPr lang="en-US" sz="3200" i="1" dirty="0">
                <a:solidFill>
                  <a:srgbClr val="000000"/>
                </a:solidFill>
                <a:latin typeface="Arial" charset="0"/>
                <a:ea typeface="Arial" charset="0"/>
                <a:cs typeface="Arial" charset="0"/>
              </a:rPr>
              <a:t>NCF1B</a:t>
            </a:r>
            <a:r>
              <a:rPr lang="en-US" sz="3200" dirty="0">
                <a:solidFill>
                  <a:srgbClr val="000000"/>
                </a:solidFill>
                <a:latin typeface="Arial" charset="0"/>
                <a:ea typeface="Arial" charset="0"/>
                <a:cs typeface="Arial" charset="0"/>
              </a:rPr>
              <a:t> and </a:t>
            </a:r>
            <a:r>
              <a:rPr lang="en-US" sz="3200" i="1" dirty="0">
                <a:solidFill>
                  <a:srgbClr val="000000"/>
                </a:solidFill>
                <a:latin typeface="Arial" charset="0"/>
                <a:ea typeface="Arial" charset="0"/>
                <a:cs typeface="Arial" charset="0"/>
              </a:rPr>
              <a:t>NCF1C</a:t>
            </a:r>
            <a:r>
              <a:rPr lang="en-US" sz="3200" dirty="0">
                <a:solidFill>
                  <a:srgbClr val="000000"/>
                </a:solidFill>
                <a:latin typeface="Arial" charset="0"/>
                <a:ea typeface="Arial" charset="0"/>
                <a:cs typeface="Arial" charset="0"/>
              </a:rPr>
              <a:t>. Homozygous deletions were detected by our CNV detection algorithm and confirmed by Sanger sequencing with primers that specifically bind to either </a:t>
            </a:r>
            <a:r>
              <a:rPr lang="en-US" sz="3200" i="1" dirty="0">
                <a:solidFill>
                  <a:srgbClr val="000000"/>
                </a:solidFill>
                <a:latin typeface="Arial" charset="0"/>
                <a:ea typeface="Arial" charset="0"/>
                <a:cs typeface="Arial" charset="0"/>
              </a:rPr>
              <a:t>NCF1</a:t>
            </a:r>
            <a:r>
              <a:rPr lang="en-US" sz="3200" dirty="0">
                <a:solidFill>
                  <a:srgbClr val="000000"/>
                </a:solidFill>
                <a:latin typeface="Arial" charset="0"/>
                <a:ea typeface="Arial" charset="0"/>
                <a:cs typeface="Arial" charset="0"/>
              </a:rPr>
              <a:t> or the pseudogenes. Additional bioinformatic analysis targeting two specific coding positions in exons 4 and 7 that differ between the </a:t>
            </a:r>
            <a:r>
              <a:rPr lang="en-US" sz="3200" i="1" dirty="0">
                <a:solidFill>
                  <a:srgbClr val="000000"/>
                </a:solidFill>
                <a:latin typeface="Arial" charset="0"/>
                <a:ea typeface="Arial" charset="0"/>
                <a:cs typeface="Arial" charset="0"/>
              </a:rPr>
              <a:t>NCF1</a:t>
            </a:r>
            <a:r>
              <a:rPr lang="en-US" sz="3200" dirty="0">
                <a:solidFill>
                  <a:srgbClr val="000000"/>
                </a:solidFill>
                <a:latin typeface="Arial" charset="0"/>
                <a:ea typeface="Arial" charset="0"/>
                <a:cs typeface="Arial" charset="0"/>
              </a:rPr>
              <a:t> gene and the two pseudogenes showed that all reads in those positions originated from the pseudogenes, and thus, supported the original finding. </a:t>
            </a:r>
            <a:endParaRPr lang="en-US" sz="3200" dirty="0">
              <a:solidFill>
                <a:srgbClr val="FF0000"/>
              </a:solidFill>
              <a:latin typeface="Arial" charset="0"/>
              <a:ea typeface="Arial" charset="0"/>
              <a:cs typeface="Arial" charset="0"/>
            </a:endParaRPr>
          </a:p>
        </p:txBody>
      </p:sp>
      <p:pic>
        <p:nvPicPr>
          <p:cNvPr id="61" name="Picture 60">
            <a:extLst>
              <a:ext uri="{FF2B5EF4-FFF2-40B4-BE49-F238E27FC236}">
                <a16:creationId xmlns:a16="http://schemas.microsoft.com/office/drawing/2014/main" id="{A275C29C-6624-1049-B7EC-1C5B87149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14846" y="27482291"/>
            <a:ext cx="14931174" cy="1456960"/>
          </a:xfrm>
          <a:prstGeom prst="rect">
            <a:avLst/>
          </a:prstGeom>
        </p:spPr>
      </p:pic>
      <p:sp>
        <p:nvSpPr>
          <p:cNvPr id="7" name="TextBox 6">
            <a:extLst>
              <a:ext uri="{FF2B5EF4-FFF2-40B4-BE49-F238E27FC236}">
                <a16:creationId xmlns:a16="http://schemas.microsoft.com/office/drawing/2014/main" id="{1170FC46-EEE4-9940-9FD9-EB321A778805}"/>
              </a:ext>
            </a:extLst>
          </p:cNvPr>
          <p:cNvSpPr txBox="1"/>
          <p:nvPr/>
        </p:nvSpPr>
        <p:spPr>
          <a:xfrm rot="5400000">
            <a:off x="26650663" y="14811438"/>
            <a:ext cx="7401184" cy="369332"/>
          </a:xfrm>
          <a:prstGeom prst="rect">
            <a:avLst/>
          </a:prstGeom>
          <a:solidFill>
            <a:schemeClr val="bg1"/>
          </a:solidFill>
        </p:spPr>
        <p:txBody>
          <a:bodyPr wrap="square" rtlCol="0">
            <a:spAutoFit/>
          </a:bodyPr>
          <a:lstStyle/>
          <a:p>
            <a:r>
              <a:rPr lang="en-FI" sz="1800" dirty="0">
                <a:cs typeface="Calibri" panose="020F0502020204030204" pitchFamily="34" charset="0"/>
              </a:rPr>
              <a:t>ONLY ONE DIAGNOSIS REPORTED FROM THESE GENES</a:t>
            </a:r>
          </a:p>
        </p:txBody>
      </p:sp>
      <p:pic>
        <p:nvPicPr>
          <p:cNvPr id="12" name="Picture 11" descr="A screenshot of a cell phone&#10;&#10;Description automatically generated">
            <a:extLst>
              <a:ext uri="{FF2B5EF4-FFF2-40B4-BE49-F238E27FC236}">
                <a16:creationId xmlns:a16="http://schemas.microsoft.com/office/drawing/2014/main" id="{71281DAC-8049-5F45-873D-6000E0C8B912}"/>
              </a:ext>
            </a:extLst>
          </p:cNvPr>
          <p:cNvPicPr>
            <a:picLocks noChangeAspect="1"/>
          </p:cNvPicPr>
          <p:nvPr/>
        </p:nvPicPr>
        <p:blipFill rotWithShape="1">
          <a:blip r:embed="rId8">
            <a:extLst>
              <a:ext uri="{28A0092B-C50C-407E-A947-70E740481C1C}">
                <a14:useLocalDpi xmlns:a14="http://schemas.microsoft.com/office/drawing/2010/main" val="0"/>
              </a:ext>
            </a:extLst>
          </a:blip>
          <a:srcRect l="13271" b="2851"/>
          <a:stretch/>
        </p:blipFill>
        <p:spPr>
          <a:xfrm>
            <a:off x="3054108" y="25704201"/>
            <a:ext cx="4743536" cy="10038532"/>
          </a:xfrm>
          <a:prstGeom prst="rect">
            <a:avLst/>
          </a:prstGeom>
        </p:spPr>
      </p:pic>
      <p:sp>
        <p:nvSpPr>
          <p:cNvPr id="42" name="TextBox 41">
            <a:extLst>
              <a:ext uri="{FF2B5EF4-FFF2-40B4-BE49-F238E27FC236}">
                <a16:creationId xmlns:a16="http://schemas.microsoft.com/office/drawing/2014/main" id="{2F65942D-8603-6D43-99B9-76C0893995A6}"/>
              </a:ext>
            </a:extLst>
          </p:cNvPr>
          <p:cNvSpPr txBox="1"/>
          <p:nvPr/>
        </p:nvSpPr>
        <p:spPr>
          <a:xfrm>
            <a:off x="3798870" y="25403072"/>
            <a:ext cx="4970100" cy="461665"/>
          </a:xfrm>
          <a:prstGeom prst="rect">
            <a:avLst/>
          </a:prstGeom>
          <a:solidFill>
            <a:schemeClr val="bg1"/>
          </a:solidFill>
        </p:spPr>
        <p:txBody>
          <a:bodyPr wrap="square" rtlCol="0">
            <a:spAutoFit/>
          </a:bodyPr>
          <a:lstStyle/>
          <a:p>
            <a:r>
              <a:rPr lang="fi-FI" sz="2400" b="1" dirty="0" err="1"/>
              <a:t>Diagnostic</a:t>
            </a:r>
            <a:r>
              <a:rPr lang="fi-FI" sz="2400" b="1" dirty="0"/>
              <a:t> </a:t>
            </a:r>
            <a:r>
              <a:rPr lang="fi-FI" sz="2400" b="1" dirty="0" err="1"/>
              <a:t>Yield</a:t>
            </a:r>
            <a:r>
              <a:rPr lang="fi-FI" sz="2400" b="1" dirty="0"/>
              <a:t> </a:t>
            </a:r>
            <a:r>
              <a:rPr lang="fi-FI" sz="2400" b="1" dirty="0" err="1"/>
              <a:t>by</a:t>
            </a:r>
            <a:r>
              <a:rPr lang="fi-FI" sz="2400" b="1" dirty="0"/>
              <a:t> </a:t>
            </a:r>
            <a:r>
              <a:rPr lang="fi-FI" sz="2400" b="1" dirty="0" err="1"/>
              <a:t>Age</a:t>
            </a:r>
            <a:endParaRPr lang="fi-FI" sz="1800" b="1" dirty="0"/>
          </a:p>
        </p:txBody>
      </p:sp>
      <p:sp>
        <p:nvSpPr>
          <p:cNvPr id="40" name="TextBox 39">
            <a:extLst>
              <a:ext uri="{FF2B5EF4-FFF2-40B4-BE49-F238E27FC236}">
                <a16:creationId xmlns:a16="http://schemas.microsoft.com/office/drawing/2014/main" id="{2FFAAF42-2813-EA43-A8A1-F8452CC2EE1E}"/>
              </a:ext>
            </a:extLst>
          </p:cNvPr>
          <p:cNvSpPr txBox="1"/>
          <p:nvPr/>
        </p:nvSpPr>
        <p:spPr>
          <a:xfrm rot="16200000">
            <a:off x="924921" y="30879968"/>
            <a:ext cx="3106941" cy="461665"/>
          </a:xfrm>
          <a:prstGeom prst="rect">
            <a:avLst/>
          </a:prstGeom>
          <a:solidFill>
            <a:schemeClr val="bg1"/>
          </a:solidFill>
        </p:spPr>
        <p:txBody>
          <a:bodyPr wrap="none" rtlCol="0">
            <a:spAutoFit/>
          </a:bodyPr>
          <a:lstStyle/>
          <a:p>
            <a:r>
              <a:rPr lang="fi-FI" sz="2400" b="1" err="1">
                <a:latin typeface="+mj-lt"/>
              </a:rPr>
              <a:t>Diagnostic</a:t>
            </a:r>
            <a:r>
              <a:rPr lang="fi-FI" sz="2400" b="1">
                <a:latin typeface="+mj-lt"/>
              </a:rPr>
              <a:t> </a:t>
            </a:r>
            <a:r>
              <a:rPr lang="fi-FI" sz="2400" b="1" err="1">
                <a:latin typeface="+mj-lt"/>
              </a:rPr>
              <a:t>yield</a:t>
            </a:r>
            <a:r>
              <a:rPr lang="fi-FI" sz="2400" b="1">
                <a:latin typeface="+mj-lt"/>
              </a:rPr>
              <a:t> (%)</a:t>
            </a:r>
            <a:endParaRPr lang="fi-FI" sz="1800" b="1">
              <a:latin typeface="+mj-lt"/>
            </a:endParaRPr>
          </a:p>
        </p:txBody>
      </p:sp>
      <p:pic>
        <p:nvPicPr>
          <p:cNvPr id="15" name="Picture 14" descr="A screenshot of a cell phone&#10;&#10;Description automatically generated">
            <a:extLst>
              <a:ext uri="{FF2B5EF4-FFF2-40B4-BE49-F238E27FC236}">
                <a16:creationId xmlns:a16="http://schemas.microsoft.com/office/drawing/2014/main" id="{DBFB72E2-972A-3847-8A6D-453786D43078}"/>
              </a:ext>
            </a:extLst>
          </p:cNvPr>
          <p:cNvPicPr>
            <a:picLocks noChangeAspect="1"/>
          </p:cNvPicPr>
          <p:nvPr/>
        </p:nvPicPr>
        <p:blipFill rotWithShape="1">
          <a:blip r:embed="rId9">
            <a:extLst>
              <a:ext uri="{28A0092B-C50C-407E-A947-70E740481C1C}">
                <a14:useLocalDpi xmlns:a14="http://schemas.microsoft.com/office/drawing/2010/main" val="0"/>
              </a:ext>
            </a:extLst>
          </a:blip>
          <a:srcRect l="11068" t="5450"/>
          <a:stretch/>
        </p:blipFill>
        <p:spPr>
          <a:xfrm rot="5400000">
            <a:off x="9334313" y="25693219"/>
            <a:ext cx="9375164" cy="11193971"/>
          </a:xfrm>
          <a:prstGeom prst="rect">
            <a:avLst/>
          </a:prstGeom>
        </p:spPr>
      </p:pic>
      <p:sp>
        <p:nvSpPr>
          <p:cNvPr id="2" name="TextBox 1">
            <a:extLst>
              <a:ext uri="{FF2B5EF4-FFF2-40B4-BE49-F238E27FC236}">
                <a16:creationId xmlns:a16="http://schemas.microsoft.com/office/drawing/2014/main" id="{D3D48AC5-F388-9346-925D-112107BCE1D6}"/>
              </a:ext>
            </a:extLst>
          </p:cNvPr>
          <p:cNvSpPr txBox="1"/>
          <p:nvPr/>
        </p:nvSpPr>
        <p:spPr>
          <a:xfrm>
            <a:off x="3129470" y="35693445"/>
            <a:ext cx="665009" cy="338554"/>
          </a:xfrm>
          <a:prstGeom prst="rect">
            <a:avLst/>
          </a:prstGeom>
          <a:solidFill>
            <a:schemeClr val="bg1"/>
          </a:solidFill>
        </p:spPr>
        <p:txBody>
          <a:bodyPr wrap="square" rtlCol="0">
            <a:spAutoFit/>
          </a:bodyPr>
          <a:lstStyle/>
          <a:p>
            <a:r>
              <a:rPr lang="en-FI" sz="1600">
                <a:latin typeface="+mj-lt"/>
              </a:rPr>
              <a:t>0-5</a:t>
            </a:r>
          </a:p>
        </p:txBody>
      </p:sp>
      <p:sp>
        <p:nvSpPr>
          <p:cNvPr id="4" name="TextBox 3">
            <a:extLst>
              <a:ext uri="{FF2B5EF4-FFF2-40B4-BE49-F238E27FC236}">
                <a16:creationId xmlns:a16="http://schemas.microsoft.com/office/drawing/2014/main" id="{327CADFD-40D1-E04B-AFFB-650F1915B261}"/>
              </a:ext>
            </a:extLst>
          </p:cNvPr>
          <p:cNvSpPr txBox="1"/>
          <p:nvPr/>
        </p:nvSpPr>
        <p:spPr>
          <a:xfrm>
            <a:off x="8355795" y="26768699"/>
            <a:ext cx="2970635" cy="707886"/>
          </a:xfrm>
          <a:prstGeom prst="rect">
            <a:avLst/>
          </a:prstGeom>
          <a:solidFill>
            <a:schemeClr val="bg1"/>
          </a:solidFill>
        </p:spPr>
        <p:txBody>
          <a:bodyPr wrap="square" rtlCol="0">
            <a:spAutoFit/>
          </a:bodyPr>
          <a:lstStyle/>
          <a:p>
            <a:pPr algn="ctr"/>
            <a:r>
              <a:rPr lang="en-FI" sz="2000" b="1">
                <a:latin typeface="Calibri" panose="020F0502020204030204" pitchFamily="34" charset="0"/>
                <a:cs typeface="Calibri" panose="020F0502020204030204" pitchFamily="34" charset="0"/>
              </a:rPr>
              <a:t>               Severe Combined </a:t>
            </a:r>
          </a:p>
          <a:p>
            <a:pPr algn="ctr"/>
            <a:r>
              <a:rPr lang="en-FI" sz="2000" b="1">
                <a:latin typeface="Calibri" panose="020F0502020204030204" pitchFamily="34" charset="0"/>
                <a:cs typeface="Calibri" panose="020F0502020204030204" pitchFamily="34" charset="0"/>
              </a:rPr>
              <a:t>             Immunodeficiency </a:t>
            </a:r>
          </a:p>
        </p:txBody>
      </p:sp>
      <p:sp>
        <p:nvSpPr>
          <p:cNvPr id="44" name="TextBox 43">
            <a:extLst>
              <a:ext uri="{FF2B5EF4-FFF2-40B4-BE49-F238E27FC236}">
                <a16:creationId xmlns:a16="http://schemas.microsoft.com/office/drawing/2014/main" id="{CDE71690-9BF1-584A-A561-146E3D98AB15}"/>
              </a:ext>
            </a:extLst>
          </p:cNvPr>
          <p:cNvSpPr txBox="1"/>
          <p:nvPr/>
        </p:nvSpPr>
        <p:spPr>
          <a:xfrm>
            <a:off x="8402215" y="26759475"/>
            <a:ext cx="2970635"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Severe Combined </a:t>
            </a:r>
          </a:p>
          <a:p>
            <a:pPr algn="r"/>
            <a:r>
              <a:rPr lang="en-FI" sz="1800">
                <a:latin typeface="+mj-lt"/>
                <a:cs typeface="Calibri" panose="020F0502020204030204" pitchFamily="34" charset="0"/>
              </a:rPr>
              <a:t> Immunodeficiency Panel </a:t>
            </a:r>
          </a:p>
        </p:txBody>
      </p:sp>
      <p:sp>
        <p:nvSpPr>
          <p:cNvPr id="49" name="TextBox 48">
            <a:extLst>
              <a:ext uri="{FF2B5EF4-FFF2-40B4-BE49-F238E27FC236}">
                <a16:creationId xmlns:a16="http://schemas.microsoft.com/office/drawing/2014/main" id="{FA199A29-7391-4949-83E1-7534BBCA64C8}"/>
              </a:ext>
            </a:extLst>
          </p:cNvPr>
          <p:cNvSpPr txBox="1"/>
          <p:nvPr/>
        </p:nvSpPr>
        <p:spPr>
          <a:xfrm>
            <a:off x="7280976" y="27645121"/>
            <a:ext cx="4087814"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               Chronic Granulomatous</a:t>
            </a:r>
          </a:p>
          <a:p>
            <a:pPr algn="r"/>
            <a:r>
              <a:rPr lang="en-FI" sz="1800">
                <a:latin typeface="+mj-lt"/>
                <a:cs typeface="Calibri" panose="020F0502020204030204" pitchFamily="34" charset="0"/>
              </a:rPr>
              <a:t> Disease Panel </a:t>
            </a:r>
          </a:p>
        </p:txBody>
      </p:sp>
      <p:sp>
        <p:nvSpPr>
          <p:cNvPr id="51" name="TextBox 50">
            <a:extLst>
              <a:ext uri="{FF2B5EF4-FFF2-40B4-BE49-F238E27FC236}">
                <a16:creationId xmlns:a16="http://schemas.microsoft.com/office/drawing/2014/main" id="{F9A9B5BA-77DB-C848-A27C-750F0959303F}"/>
              </a:ext>
            </a:extLst>
          </p:cNvPr>
          <p:cNvSpPr txBox="1"/>
          <p:nvPr/>
        </p:nvSpPr>
        <p:spPr>
          <a:xfrm>
            <a:off x="7960973" y="31579014"/>
            <a:ext cx="3406192" cy="400110"/>
          </a:xfrm>
          <a:prstGeom prst="rect">
            <a:avLst/>
          </a:prstGeom>
          <a:solidFill>
            <a:schemeClr val="bg1"/>
          </a:solidFill>
        </p:spPr>
        <p:txBody>
          <a:bodyPr wrap="square" rtlCol="0">
            <a:spAutoFit/>
          </a:bodyPr>
          <a:lstStyle/>
          <a:p>
            <a:pPr algn="ctr"/>
            <a:r>
              <a:rPr lang="en-FI" sz="2000" b="1">
                <a:latin typeface="Calibri" panose="020F0502020204030204" pitchFamily="34" charset="0"/>
                <a:cs typeface="Calibri" panose="020F0502020204030204" pitchFamily="34" charset="0"/>
              </a:rPr>
              <a:t>Congenital Neutropenia Panel </a:t>
            </a:r>
          </a:p>
        </p:txBody>
      </p:sp>
      <p:sp>
        <p:nvSpPr>
          <p:cNvPr id="52" name="TextBox 51">
            <a:extLst>
              <a:ext uri="{FF2B5EF4-FFF2-40B4-BE49-F238E27FC236}">
                <a16:creationId xmlns:a16="http://schemas.microsoft.com/office/drawing/2014/main" id="{B61F3EED-4625-A842-B6C8-030BC13C40E0}"/>
              </a:ext>
            </a:extLst>
          </p:cNvPr>
          <p:cNvSpPr txBox="1"/>
          <p:nvPr/>
        </p:nvSpPr>
        <p:spPr>
          <a:xfrm>
            <a:off x="8221211" y="29418010"/>
            <a:ext cx="3176944" cy="923330"/>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Primary Immunodeficiency (PID) and Primary Ciliary Dyskinesia (PCD) Panel </a:t>
            </a:r>
          </a:p>
        </p:txBody>
      </p:sp>
      <p:sp>
        <p:nvSpPr>
          <p:cNvPr id="53" name="TextBox 52">
            <a:extLst>
              <a:ext uri="{FF2B5EF4-FFF2-40B4-BE49-F238E27FC236}">
                <a16:creationId xmlns:a16="http://schemas.microsoft.com/office/drawing/2014/main" id="{67E5766A-1390-C440-9181-B9D436E10BB2}"/>
              </a:ext>
            </a:extLst>
          </p:cNvPr>
          <p:cNvSpPr txBox="1"/>
          <p:nvPr/>
        </p:nvSpPr>
        <p:spPr>
          <a:xfrm>
            <a:off x="8353431" y="28742722"/>
            <a:ext cx="3025932"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Dyskeratosis Congenita Panel </a:t>
            </a:r>
          </a:p>
        </p:txBody>
      </p:sp>
      <p:sp>
        <p:nvSpPr>
          <p:cNvPr id="55" name="TextBox 54">
            <a:extLst>
              <a:ext uri="{FF2B5EF4-FFF2-40B4-BE49-F238E27FC236}">
                <a16:creationId xmlns:a16="http://schemas.microsoft.com/office/drawing/2014/main" id="{EEEC9298-6561-8B42-9B0C-9874507464BD}"/>
              </a:ext>
            </a:extLst>
          </p:cNvPr>
          <p:cNvSpPr txBox="1"/>
          <p:nvPr/>
        </p:nvSpPr>
        <p:spPr>
          <a:xfrm>
            <a:off x="8424909" y="30551171"/>
            <a:ext cx="2902809"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Bone Marrow Failure Panel </a:t>
            </a:r>
          </a:p>
        </p:txBody>
      </p:sp>
      <p:sp>
        <p:nvSpPr>
          <p:cNvPr id="58" name="TextBox 57">
            <a:extLst>
              <a:ext uri="{FF2B5EF4-FFF2-40B4-BE49-F238E27FC236}">
                <a16:creationId xmlns:a16="http://schemas.microsoft.com/office/drawing/2014/main" id="{EC28BF16-6D34-5A40-9E50-E4CE51FAB1DF}"/>
              </a:ext>
            </a:extLst>
          </p:cNvPr>
          <p:cNvSpPr txBox="1"/>
          <p:nvPr/>
        </p:nvSpPr>
        <p:spPr>
          <a:xfrm>
            <a:off x="7947737" y="31445882"/>
            <a:ext cx="3406192"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Congenital Neutropenia </a:t>
            </a:r>
          </a:p>
          <a:p>
            <a:pPr algn="r"/>
            <a:r>
              <a:rPr lang="en-FI" sz="1800">
                <a:latin typeface="+mj-lt"/>
                <a:cs typeface="Calibri" panose="020F0502020204030204" pitchFamily="34" charset="0"/>
              </a:rPr>
              <a:t>Panel </a:t>
            </a:r>
          </a:p>
        </p:txBody>
      </p:sp>
      <p:sp>
        <p:nvSpPr>
          <p:cNvPr id="59" name="TextBox 58">
            <a:extLst>
              <a:ext uri="{FF2B5EF4-FFF2-40B4-BE49-F238E27FC236}">
                <a16:creationId xmlns:a16="http://schemas.microsoft.com/office/drawing/2014/main" id="{AD0A13E7-D15C-C94F-A23C-15F3506EE517}"/>
              </a:ext>
            </a:extLst>
          </p:cNvPr>
          <p:cNvSpPr txBox="1"/>
          <p:nvPr/>
        </p:nvSpPr>
        <p:spPr>
          <a:xfrm>
            <a:off x="8463241" y="32355095"/>
            <a:ext cx="2871509"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Complement System </a:t>
            </a:r>
          </a:p>
          <a:p>
            <a:pPr algn="r"/>
            <a:r>
              <a:rPr lang="en-FI" sz="1800">
                <a:latin typeface="+mj-lt"/>
                <a:cs typeface="Calibri" panose="020F0502020204030204" pitchFamily="34" charset="0"/>
              </a:rPr>
              <a:t>Disorder Panel </a:t>
            </a:r>
          </a:p>
        </p:txBody>
      </p:sp>
      <p:sp>
        <p:nvSpPr>
          <p:cNvPr id="60" name="TextBox 59">
            <a:extLst>
              <a:ext uri="{FF2B5EF4-FFF2-40B4-BE49-F238E27FC236}">
                <a16:creationId xmlns:a16="http://schemas.microsoft.com/office/drawing/2014/main" id="{E14BC025-7AC4-AD45-B253-1B4243B4ABCB}"/>
              </a:ext>
            </a:extLst>
          </p:cNvPr>
          <p:cNvSpPr txBox="1"/>
          <p:nvPr/>
        </p:nvSpPr>
        <p:spPr>
          <a:xfrm>
            <a:off x="8304657" y="33359091"/>
            <a:ext cx="3071819"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Primary Immunodeficiency Panel </a:t>
            </a:r>
          </a:p>
        </p:txBody>
      </p:sp>
      <p:sp>
        <p:nvSpPr>
          <p:cNvPr id="62" name="TextBox 61">
            <a:extLst>
              <a:ext uri="{FF2B5EF4-FFF2-40B4-BE49-F238E27FC236}">
                <a16:creationId xmlns:a16="http://schemas.microsoft.com/office/drawing/2014/main" id="{0ADF6E9A-408A-9D4B-95B4-AD79938959BF}"/>
              </a:ext>
            </a:extLst>
          </p:cNvPr>
          <p:cNvSpPr txBox="1"/>
          <p:nvPr/>
        </p:nvSpPr>
        <p:spPr>
          <a:xfrm>
            <a:off x="7772245" y="34224799"/>
            <a:ext cx="3573320"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Hemophagocytic Lymphohistiocytosis Panel </a:t>
            </a:r>
          </a:p>
        </p:txBody>
      </p:sp>
      <p:sp>
        <p:nvSpPr>
          <p:cNvPr id="63" name="TextBox 62">
            <a:extLst>
              <a:ext uri="{FF2B5EF4-FFF2-40B4-BE49-F238E27FC236}">
                <a16:creationId xmlns:a16="http://schemas.microsoft.com/office/drawing/2014/main" id="{B01E98DB-8D5D-B542-B1C7-A1E1582282CC}"/>
              </a:ext>
            </a:extLst>
          </p:cNvPr>
          <p:cNvSpPr txBox="1"/>
          <p:nvPr/>
        </p:nvSpPr>
        <p:spPr>
          <a:xfrm>
            <a:off x="8010507" y="35133252"/>
            <a:ext cx="3333273" cy="646331"/>
          </a:xfrm>
          <a:prstGeom prst="rect">
            <a:avLst/>
          </a:prstGeom>
          <a:solidFill>
            <a:schemeClr val="bg1"/>
          </a:solidFill>
        </p:spPr>
        <p:txBody>
          <a:bodyPr wrap="square" rtlCol="0">
            <a:spAutoFit/>
          </a:bodyPr>
          <a:lstStyle/>
          <a:p>
            <a:pPr algn="r"/>
            <a:r>
              <a:rPr lang="en-FI" sz="1800">
                <a:latin typeface="+mj-lt"/>
                <a:cs typeface="Calibri" panose="020F0502020204030204" pitchFamily="34" charset="0"/>
              </a:rPr>
              <a:t>Autoinflammatory Syndrome Panel </a:t>
            </a:r>
          </a:p>
        </p:txBody>
      </p:sp>
      <p:sp>
        <p:nvSpPr>
          <p:cNvPr id="8" name="TextBox 7">
            <a:extLst>
              <a:ext uri="{FF2B5EF4-FFF2-40B4-BE49-F238E27FC236}">
                <a16:creationId xmlns:a16="http://schemas.microsoft.com/office/drawing/2014/main" id="{51E5A8C4-E8D0-D64A-A3B6-90BC0A16C768}"/>
              </a:ext>
            </a:extLst>
          </p:cNvPr>
          <p:cNvSpPr txBox="1"/>
          <p:nvPr/>
        </p:nvSpPr>
        <p:spPr>
          <a:xfrm>
            <a:off x="18894358" y="26834702"/>
            <a:ext cx="800111"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9/19</a:t>
            </a:r>
          </a:p>
        </p:txBody>
      </p:sp>
      <p:sp>
        <p:nvSpPr>
          <p:cNvPr id="64" name="TextBox 63">
            <a:extLst>
              <a:ext uri="{FF2B5EF4-FFF2-40B4-BE49-F238E27FC236}">
                <a16:creationId xmlns:a16="http://schemas.microsoft.com/office/drawing/2014/main" id="{43CEF681-C9D5-C040-8057-BF300E099F2B}"/>
              </a:ext>
            </a:extLst>
          </p:cNvPr>
          <p:cNvSpPr txBox="1"/>
          <p:nvPr/>
        </p:nvSpPr>
        <p:spPr>
          <a:xfrm>
            <a:off x="14404895" y="30608689"/>
            <a:ext cx="964753"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47/248</a:t>
            </a:r>
          </a:p>
        </p:txBody>
      </p:sp>
      <p:sp>
        <p:nvSpPr>
          <p:cNvPr id="65" name="TextBox 64">
            <a:extLst>
              <a:ext uri="{FF2B5EF4-FFF2-40B4-BE49-F238E27FC236}">
                <a16:creationId xmlns:a16="http://schemas.microsoft.com/office/drawing/2014/main" id="{7999918A-303C-5C44-9EE6-093853ABF0E1}"/>
              </a:ext>
            </a:extLst>
          </p:cNvPr>
          <p:cNvSpPr txBox="1"/>
          <p:nvPr/>
        </p:nvSpPr>
        <p:spPr>
          <a:xfrm>
            <a:off x="14333913" y="31579014"/>
            <a:ext cx="1035735"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14/76</a:t>
            </a:r>
          </a:p>
        </p:txBody>
      </p:sp>
      <p:sp>
        <p:nvSpPr>
          <p:cNvPr id="66" name="TextBox 65">
            <a:extLst>
              <a:ext uri="{FF2B5EF4-FFF2-40B4-BE49-F238E27FC236}">
                <a16:creationId xmlns:a16="http://schemas.microsoft.com/office/drawing/2014/main" id="{39AD53D0-3506-264A-A2D3-00F41195CF81}"/>
              </a:ext>
            </a:extLst>
          </p:cNvPr>
          <p:cNvSpPr txBox="1"/>
          <p:nvPr/>
        </p:nvSpPr>
        <p:spPr>
          <a:xfrm>
            <a:off x="14223255" y="32514289"/>
            <a:ext cx="1146393"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11/62</a:t>
            </a:r>
          </a:p>
        </p:txBody>
      </p:sp>
      <p:sp>
        <p:nvSpPr>
          <p:cNvPr id="67" name="TextBox 66">
            <a:extLst>
              <a:ext uri="{FF2B5EF4-FFF2-40B4-BE49-F238E27FC236}">
                <a16:creationId xmlns:a16="http://schemas.microsoft.com/office/drawing/2014/main" id="{FFCA8749-62D3-B942-8139-278D7A3F97BD}"/>
              </a:ext>
            </a:extLst>
          </p:cNvPr>
          <p:cNvSpPr txBox="1"/>
          <p:nvPr/>
        </p:nvSpPr>
        <p:spPr>
          <a:xfrm>
            <a:off x="13448202" y="33403541"/>
            <a:ext cx="1467948"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167/1303</a:t>
            </a:r>
          </a:p>
        </p:txBody>
      </p:sp>
      <p:sp>
        <p:nvSpPr>
          <p:cNvPr id="68" name="TextBox 67">
            <a:extLst>
              <a:ext uri="{FF2B5EF4-FFF2-40B4-BE49-F238E27FC236}">
                <a16:creationId xmlns:a16="http://schemas.microsoft.com/office/drawing/2014/main" id="{E358209E-702F-7F44-B6CE-A2877727A447}"/>
              </a:ext>
            </a:extLst>
          </p:cNvPr>
          <p:cNvSpPr txBox="1"/>
          <p:nvPr/>
        </p:nvSpPr>
        <p:spPr>
          <a:xfrm>
            <a:off x="13314649" y="34380128"/>
            <a:ext cx="800111"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3/25</a:t>
            </a:r>
          </a:p>
        </p:txBody>
      </p:sp>
      <p:sp>
        <p:nvSpPr>
          <p:cNvPr id="69" name="TextBox 68">
            <a:extLst>
              <a:ext uri="{FF2B5EF4-FFF2-40B4-BE49-F238E27FC236}">
                <a16:creationId xmlns:a16="http://schemas.microsoft.com/office/drawing/2014/main" id="{D038D9B2-E090-744F-8EE6-824460F6578F}"/>
              </a:ext>
            </a:extLst>
          </p:cNvPr>
          <p:cNvSpPr txBox="1"/>
          <p:nvPr/>
        </p:nvSpPr>
        <p:spPr>
          <a:xfrm>
            <a:off x="15615009" y="28734360"/>
            <a:ext cx="706076"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4/15</a:t>
            </a:r>
          </a:p>
        </p:txBody>
      </p:sp>
      <p:sp>
        <p:nvSpPr>
          <p:cNvPr id="70" name="TextBox 69">
            <a:extLst>
              <a:ext uri="{FF2B5EF4-FFF2-40B4-BE49-F238E27FC236}">
                <a16:creationId xmlns:a16="http://schemas.microsoft.com/office/drawing/2014/main" id="{22335644-A318-374B-AA87-047A2A184D75}"/>
              </a:ext>
            </a:extLst>
          </p:cNvPr>
          <p:cNvSpPr txBox="1"/>
          <p:nvPr/>
        </p:nvSpPr>
        <p:spPr>
          <a:xfrm>
            <a:off x="18649202" y="27798287"/>
            <a:ext cx="1089931"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11/24</a:t>
            </a:r>
          </a:p>
        </p:txBody>
      </p:sp>
      <p:sp>
        <p:nvSpPr>
          <p:cNvPr id="71" name="TextBox 70">
            <a:extLst>
              <a:ext uri="{FF2B5EF4-FFF2-40B4-BE49-F238E27FC236}">
                <a16:creationId xmlns:a16="http://schemas.microsoft.com/office/drawing/2014/main" id="{AE344C82-D119-D745-8C31-0D2AB8ED8E6A}"/>
              </a:ext>
            </a:extLst>
          </p:cNvPr>
          <p:cNvSpPr txBox="1"/>
          <p:nvPr/>
        </p:nvSpPr>
        <p:spPr>
          <a:xfrm>
            <a:off x="14929198" y="29687870"/>
            <a:ext cx="1210450"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14/63</a:t>
            </a:r>
          </a:p>
        </p:txBody>
      </p:sp>
      <p:sp>
        <p:nvSpPr>
          <p:cNvPr id="72" name="TextBox 71">
            <a:extLst>
              <a:ext uri="{FF2B5EF4-FFF2-40B4-BE49-F238E27FC236}">
                <a16:creationId xmlns:a16="http://schemas.microsoft.com/office/drawing/2014/main" id="{D7FBE3EC-37DF-F34B-B8EE-A770FA0432B4}"/>
              </a:ext>
            </a:extLst>
          </p:cNvPr>
          <p:cNvSpPr txBox="1"/>
          <p:nvPr/>
        </p:nvSpPr>
        <p:spPr>
          <a:xfrm>
            <a:off x="12918761" y="35307678"/>
            <a:ext cx="1046863" cy="369332"/>
          </a:xfrm>
          <a:prstGeom prst="rect">
            <a:avLst/>
          </a:prstGeom>
          <a:solidFill>
            <a:schemeClr val="bg1"/>
          </a:solidFill>
        </p:spPr>
        <p:txBody>
          <a:bodyPr wrap="square" rtlCol="0">
            <a:spAutoFit/>
          </a:bodyPr>
          <a:lstStyle/>
          <a:p>
            <a:r>
              <a:rPr lang="en-FI" sz="1800">
                <a:latin typeface="+mj-lt"/>
                <a:cs typeface="Calibri" panose="020F0502020204030204" pitchFamily="34" charset="0"/>
              </a:rPr>
              <a:t>31/325</a:t>
            </a:r>
          </a:p>
        </p:txBody>
      </p:sp>
      <p:sp>
        <p:nvSpPr>
          <p:cNvPr id="73" name="TextBox 72">
            <a:extLst>
              <a:ext uri="{FF2B5EF4-FFF2-40B4-BE49-F238E27FC236}">
                <a16:creationId xmlns:a16="http://schemas.microsoft.com/office/drawing/2014/main" id="{58D0FC60-6F03-704B-B5C8-EDD35C55C512}"/>
              </a:ext>
            </a:extLst>
          </p:cNvPr>
          <p:cNvSpPr txBox="1"/>
          <p:nvPr/>
        </p:nvSpPr>
        <p:spPr>
          <a:xfrm>
            <a:off x="3665557" y="35693445"/>
            <a:ext cx="665009" cy="338554"/>
          </a:xfrm>
          <a:prstGeom prst="rect">
            <a:avLst/>
          </a:prstGeom>
          <a:solidFill>
            <a:schemeClr val="bg1"/>
          </a:solidFill>
        </p:spPr>
        <p:txBody>
          <a:bodyPr wrap="square" rtlCol="0">
            <a:spAutoFit/>
          </a:bodyPr>
          <a:lstStyle/>
          <a:p>
            <a:r>
              <a:rPr lang="en-FI" sz="1600">
                <a:latin typeface="+mj-lt"/>
              </a:rPr>
              <a:t>5-10</a:t>
            </a:r>
          </a:p>
        </p:txBody>
      </p:sp>
      <p:sp>
        <p:nvSpPr>
          <p:cNvPr id="74" name="TextBox 73">
            <a:extLst>
              <a:ext uri="{FF2B5EF4-FFF2-40B4-BE49-F238E27FC236}">
                <a16:creationId xmlns:a16="http://schemas.microsoft.com/office/drawing/2014/main" id="{08C1370F-7779-394D-94BB-EE9E92627DE5}"/>
              </a:ext>
            </a:extLst>
          </p:cNvPr>
          <p:cNvSpPr txBox="1"/>
          <p:nvPr/>
        </p:nvSpPr>
        <p:spPr>
          <a:xfrm>
            <a:off x="5461235" y="35693445"/>
            <a:ext cx="792000" cy="338554"/>
          </a:xfrm>
          <a:prstGeom prst="rect">
            <a:avLst/>
          </a:prstGeom>
          <a:solidFill>
            <a:schemeClr val="bg1"/>
          </a:solidFill>
        </p:spPr>
        <p:txBody>
          <a:bodyPr wrap="square" rtlCol="0">
            <a:spAutoFit/>
          </a:bodyPr>
          <a:lstStyle/>
          <a:p>
            <a:r>
              <a:rPr lang="en-FI" sz="1600" dirty="0">
                <a:latin typeface="+mj-lt"/>
              </a:rPr>
              <a:t>30-40</a:t>
            </a:r>
          </a:p>
        </p:txBody>
      </p:sp>
      <p:sp>
        <p:nvSpPr>
          <p:cNvPr id="76" name="TextBox 75">
            <a:extLst>
              <a:ext uri="{FF2B5EF4-FFF2-40B4-BE49-F238E27FC236}">
                <a16:creationId xmlns:a16="http://schemas.microsoft.com/office/drawing/2014/main" id="{5E19AE05-1531-754E-9C24-1A81B688CDEB}"/>
              </a:ext>
            </a:extLst>
          </p:cNvPr>
          <p:cNvSpPr txBox="1"/>
          <p:nvPr/>
        </p:nvSpPr>
        <p:spPr>
          <a:xfrm>
            <a:off x="6061625" y="35693445"/>
            <a:ext cx="720000" cy="338554"/>
          </a:xfrm>
          <a:prstGeom prst="rect">
            <a:avLst/>
          </a:prstGeom>
          <a:solidFill>
            <a:schemeClr val="bg1"/>
          </a:solidFill>
        </p:spPr>
        <p:txBody>
          <a:bodyPr wrap="square" rtlCol="0">
            <a:spAutoFit/>
          </a:bodyPr>
          <a:lstStyle/>
          <a:p>
            <a:r>
              <a:rPr lang="en-FI" sz="1600">
                <a:latin typeface="+mj-lt"/>
              </a:rPr>
              <a:t>40-50</a:t>
            </a:r>
          </a:p>
        </p:txBody>
      </p:sp>
      <p:sp>
        <p:nvSpPr>
          <p:cNvPr id="77" name="TextBox 76">
            <a:extLst>
              <a:ext uri="{FF2B5EF4-FFF2-40B4-BE49-F238E27FC236}">
                <a16:creationId xmlns:a16="http://schemas.microsoft.com/office/drawing/2014/main" id="{08F06666-6BF9-7E4C-8512-3436F4E9ACDD}"/>
              </a:ext>
            </a:extLst>
          </p:cNvPr>
          <p:cNvSpPr txBox="1"/>
          <p:nvPr/>
        </p:nvSpPr>
        <p:spPr>
          <a:xfrm>
            <a:off x="6660359" y="35693445"/>
            <a:ext cx="720000" cy="338554"/>
          </a:xfrm>
          <a:prstGeom prst="rect">
            <a:avLst/>
          </a:prstGeom>
          <a:solidFill>
            <a:schemeClr val="bg1"/>
          </a:solidFill>
        </p:spPr>
        <p:txBody>
          <a:bodyPr wrap="square" rtlCol="0">
            <a:spAutoFit/>
          </a:bodyPr>
          <a:lstStyle/>
          <a:p>
            <a:r>
              <a:rPr lang="en-FI" sz="1600">
                <a:latin typeface="+mj-lt"/>
              </a:rPr>
              <a:t>50-60</a:t>
            </a:r>
          </a:p>
        </p:txBody>
      </p:sp>
      <p:sp>
        <p:nvSpPr>
          <p:cNvPr id="78" name="TextBox 77">
            <a:extLst>
              <a:ext uri="{FF2B5EF4-FFF2-40B4-BE49-F238E27FC236}">
                <a16:creationId xmlns:a16="http://schemas.microsoft.com/office/drawing/2014/main" id="{FC0B39A3-EC81-454E-A033-D95432FCDAB8}"/>
              </a:ext>
            </a:extLst>
          </p:cNvPr>
          <p:cNvSpPr txBox="1"/>
          <p:nvPr/>
        </p:nvSpPr>
        <p:spPr>
          <a:xfrm>
            <a:off x="7373864" y="35693445"/>
            <a:ext cx="665009" cy="338554"/>
          </a:xfrm>
          <a:prstGeom prst="rect">
            <a:avLst/>
          </a:prstGeom>
          <a:solidFill>
            <a:schemeClr val="bg1"/>
          </a:solidFill>
        </p:spPr>
        <p:txBody>
          <a:bodyPr wrap="square" rtlCol="0">
            <a:spAutoFit/>
          </a:bodyPr>
          <a:lstStyle/>
          <a:p>
            <a:r>
              <a:rPr lang="en-FI" sz="1600">
                <a:latin typeface="+mj-lt"/>
              </a:rPr>
              <a:t>60-&gt;</a:t>
            </a:r>
          </a:p>
        </p:txBody>
      </p:sp>
      <p:sp>
        <p:nvSpPr>
          <p:cNvPr id="79" name="TextBox 78">
            <a:extLst>
              <a:ext uri="{FF2B5EF4-FFF2-40B4-BE49-F238E27FC236}">
                <a16:creationId xmlns:a16="http://schemas.microsoft.com/office/drawing/2014/main" id="{EFF69CC4-BFCB-C94A-B51C-8192CC57BB32}"/>
              </a:ext>
            </a:extLst>
          </p:cNvPr>
          <p:cNvSpPr txBox="1"/>
          <p:nvPr/>
        </p:nvSpPr>
        <p:spPr>
          <a:xfrm>
            <a:off x="4218230" y="35693445"/>
            <a:ext cx="1030154" cy="338554"/>
          </a:xfrm>
          <a:prstGeom prst="rect">
            <a:avLst/>
          </a:prstGeom>
          <a:solidFill>
            <a:schemeClr val="bg1"/>
          </a:solidFill>
        </p:spPr>
        <p:txBody>
          <a:bodyPr wrap="square" rtlCol="0">
            <a:spAutoFit/>
          </a:bodyPr>
          <a:lstStyle/>
          <a:p>
            <a:r>
              <a:rPr lang="en-FI" sz="1600" dirty="0">
                <a:latin typeface="+mj-lt"/>
              </a:rPr>
              <a:t>10-20</a:t>
            </a:r>
          </a:p>
        </p:txBody>
      </p:sp>
      <p:sp>
        <p:nvSpPr>
          <p:cNvPr id="80" name="TextBox 79">
            <a:extLst>
              <a:ext uri="{FF2B5EF4-FFF2-40B4-BE49-F238E27FC236}">
                <a16:creationId xmlns:a16="http://schemas.microsoft.com/office/drawing/2014/main" id="{14B85BCE-F6D9-6D40-98A0-D6BB9F2DCB60}"/>
              </a:ext>
            </a:extLst>
          </p:cNvPr>
          <p:cNvSpPr txBox="1"/>
          <p:nvPr/>
        </p:nvSpPr>
        <p:spPr>
          <a:xfrm>
            <a:off x="4846959" y="35693445"/>
            <a:ext cx="720000" cy="338554"/>
          </a:xfrm>
          <a:prstGeom prst="rect">
            <a:avLst/>
          </a:prstGeom>
          <a:solidFill>
            <a:schemeClr val="bg1"/>
          </a:solidFill>
        </p:spPr>
        <p:txBody>
          <a:bodyPr wrap="square" rtlCol="0">
            <a:spAutoFit/>
          </a:bodyPr>
          <a:lstStyle/>
          <a:p>
            <a:r>
              <a:rPr lang="en-FI" sz="1600">
                <a:latin typeface="+mj-lt"/>
              </a:rPr>
              <a:t>20-30</a:t>
            </a:r>
          </a:p>
        </p:txBody>
      </p:sp>
      <p:sp>
        <p:nvSpPr>
          <p:cNvPr id="81" name="TextBox 80">
            <a:extLst>
              <a:ext uri="{FF2B5EF4-FFF2-40B4-BE49-F238E27FC236}">
                <a16:creationId xmlns:a16="http://schemas.microsoft.com/office/drawing/2014/main" id="{459CC5DC-8F3C-0447-A92D-0A0564638FC8}"/>
              </a:ext>
            </a:extLst>
          </p:cNvPr>
          <p:cNvSpPr txBox="1"/>
          <p:nvPr/>
        </p:nvSpPr>
        <p:spPr>
          <a:xfrm>
            <a:off x="2463457" y="35676915"/>
            <a:ext cx="917594" cy="338554"/>
          </a:xfrm>
          <a:prstGeom prst="rect">
            <a:avLst/>
          </a:prstGeom>
          <a:noFill/>
        </p:spPr>
        <p:txBody>
          <a:bodyPr wrap="square" rtlCol="0">
            <a:spAutoFit/>
          </a:bodyPr>
          <a:lstStyle/>
          <a:p>
            <a:r>
              <a:rPr lang="en-FI" sz="1600">
                <a:latin typeface="+mj-lt"/>
              </a:rPr>
              <a:t>years</a:t>
            </a:r>
          </a:p>
        </p:txBody>
      </p:sp>
      <p:sp>
        <p:nvSpPr>
          <p:cNvPr id="22" name="TextBox 21">
            <a:extLst>
              <a:ext uri="{FF2B5EF4-FFF2-40B4-BE49-F238E27FC236}">
                <a16:creationId xmlns:a16="http://schemas.microsoft.com/office/drawing/2014/main" id="{D5ED44EA-A8F7-6945-B8B3-4E072660BBDD}"/>
              </a:ext>
            </a:extLst>
          </p:cNvPr>
          <p:cNvSpPr txBox="1"/>
          <p:nvPr/>
        </p:nvSpPr>
        <p:spPr>
          <a:xfrm>
            <a:off x="2686601" y="25827598"/>
            <a:ext cx="622300" cy="369332"/>
          </a:xfrm>
          <a:prstGeom prst="rect">
            <a:avLst/>
          </a:prstGeom>
          <a:noFill/>
        </p:spPr>
        <p:txBody>
          <a:bodyPr wrap="square" rtlCol="0">
            <a:spAutoFit/>
          </a:bodyPr>
          <a:lstStyle/>
          <a:p>
            <a:r>
              <a:rPr lang="en-FI" sz="1800">
                <a:latin typeface="+mj-lt"/>
                <a:cs typeface="Calibri" panose="020F0502020204030204" pitchFamily="34" charset="0"/>
              </a:rPr>
              <a:t>21</a:t>
            </a:r>
          </a:p>
        </p:txBody>
      </p:sp>
      <p:sp>
        <p:nvSpPr>
          <p:cNvPr id="82" name="TextBox 81">
            <a:extLst>
              <a:ext uri="{FF2B5EF4-FFF2-40B4-BE49-F238E27FC236}">
                <a16:creationId xmlns:a16="http://schemas.microsoft.com/office/drawing/2014/main" id="{4538730C-519B-0F4E-A07C-30AEB49E2719}"/>
              </a:ext>
            </a:extLst>
          </p:cNvPr>
          <p:cNvSpPr txBox="1"/>
          <p:nvPr/>
        </p:nvSpPr>
        <p:spPr>
          <a:xfrm>
            <a:off x="2686601" y="26284798"/>
            <a:ext cx="622300" cy="369332"/>
          </a:xfrm>
          <a:prstGeom prst="rect">
            <a:avLst/>
          </a:prstGeom>
          <a:noFill/>
        </p:spPr>
        <p:txBody>
          <a:bodyPr wrap="square" rtlCol="0">
            <a:spAutoFit/>
          </a:bodyPr>
          <a:lstStyle/>
          <a:p>
            <a:r>
              <a:rPr lang="en-FI" sz="1800">
                <a:latin typeface="+mj-lt"/>
                <a:cs typeface="Calibri" panose="020F0502020204030204" pitchFamily="34" charset="0"/>
              </a:rPr>
              <a:t>20</a:t>
            </a:r>
          </a:p>
        </p:txBody>
      </p:sp>
      <p:sp>
        <p:nvSpPr>
          <p:cNvPr id="83" name="TextBox 82">
            <a:extLst>
              <a:ext uri="{FF2B5EF4-FFF2-40B4-BE49-F238E27FC236}">
                <a16:creationId xmlns:a16="http://schemas.microsoft.com/office/drawing/2014/main" id="{FB0CEAF5-3ADE-0E40-9BAC-217D79B72F29}"/>
              </a:ext>
            </a:extLst>
          </p:cNvPr>
          <p:cNvSpPr txBox="1"/>
          <p:nvPr/>
        </p:nvSpPr>
        <p:spPr>
          <a:xfrm>
            <a:off x="2686601" y="26729757"/>
            <a:ext cx="622300" cy="369332"/>
          </a:xfrm>
          <a:prstGeom prst="rect">
            <a:avLst/>
          </a:prstGeom>
          <a:noFill/>
        </p:spPr>
        <p:txBody>
          <a:bodyPr wrap="square" rtlCol="0">
            <a:spAutoFit/>
          </a:bodyPr>
          <a:lstStyle/>
          <a:p>
            <a:r>
              <a:rPr lang="en-FI" sz="1800">
                <a:latin typeface="+mj-lt"/>
                <a:cs typeface="Calibri" panose="020F0502020204030204" pitchFamily="34" charset="0"/>
              </a:rPr>
              <a:t>19</a:t>
            </a:r>
          </a:p>
        </p:txBody>
      </p:sp>
      <p:sp>
        <p:nvSpPr>
          <p:cNvPr id="84" name="TextBox 83">
            <a:extLst>
              <a:ext uri="{FF2B5EF4-FFF2-40B4-BE49-F238E27FC236}">
                <a16:creationId xmlns:a16="http://schemas.microsoft.com/office/drawing/2014/main" id="{133BF999-B5ED-674C-BCD5-1A75A53B1ABA}"/>
              </a:ext>
            </a:extLst>
          </p:cNvPr>
          <p:cNvSpPr txBox="1"/>
          <p:nvPr/>
        </p:nvSpPr>
        <p:spPr>
          <a:xfrm>
            <a:off x="2686601" y="27175936"/>
            <a:ext cx="622300" cy="369332"/>
          </a:xfrm>
          <a:prstGeom prst="rect">
            <a:avLst/>
          </a:prstGeom>
          <a:noFill/>
        </p:spPr>
        <p:txBody>
          <a:bodyPr wrap="square" rtlCol="0">
            <a:spAutoFit/>
          </a:bodyPr>
          <a:lstStyle/>
          <a:p>
            <a:r>
              <a:rPr lang="en-FI" sz="1800">
                <a:latin typeface="+mj-lt"/>
                <a:cs typeface="Calibri" panose="020F0502020204030204" pitchFamily="34" charset="0"/>
              </a:rPr>
              <a:t>18</a:t>
            </a:r>
          </a:p>
        </p:txBody>
      </p:sp>
      <p:sp>
        <p:nvSpPr>
          <p:cNvPr id="85" name="TextBox 84">
            <a:extLst>
              <a:ext uri="{FF2B5EF4-FFF2-40B4-BE49-F238E27FC236}">
                <a16:creationId xmlns:a16="http://schemas.microsoft.com/office/drawing/2014/main" id="{6D0B58FF-F703-A64A-8772-38921A9EFE1F}"/>
              </a:ext>
            </a:extLst>
          </p:cNvPr>
          <p:cNvSpPr txBox="1"/>
          <p:nvPr/>
        </p:nvSpPr>
        <p:spPr>
          <a:xfrm>
            <a:off x="2671124" y="29966823"/>
            <a:ext cx="622300" cy="369332"/>
          </a:xfrm>
          <a:prstGeom prst="rect">
            <a:avLst/>
          </a:prstGeom>
          <a:noFill/>
        </p:spPr>
        <p:txBody>
          <a:bodyPr wrap="square" rtlCol="0">
            <a:spAutoFit/>
          </a:bodyPr>
          <a:lstStyle/>
          <a:p>
            <a:r>
              <a:rPr lang="en-FI" sz="1800">
                <a:latin typeface="+mj-lt"/>
                <a:cs typeface="Calibri" panose="020F0502020204030204" pitchFamily="34" charset="0"/>
              </a:rPr>
              <a:t>12</a:t>
            </a:r>
          </a:p>
        </p:txBody>
      </p:sp>
      <p:sp>
        <p:nvSpPr>
          <p:cNvPr id="86" name="TextBox 85">
            <a:extLst>
              <a:ext uri="{FF2B5EF4-FFF2-40B4-BE49-F238E27FC236}">
                <a16:creationId xmlns:a16="http://schemas.microsoft.com/office/drawing/2014/main" id="{2E0DD3FD-F349-FB49-9D2C-CBC37F932B67}"/>
              </a:ext>
            </a:extLst>
          </p:cNvPr>
          <p:cNvSpPr txBox="1"/>
          <p:nvPr/>
        </p:nvSpPr>
        <p:spPr>
          <a:xfrm>
            <a:off x="2686601" y="29495891"/>
            <a:ext cx="622300" cy="369332"/>
          </a:xfrm>
          <a:prstGeom prst="rect">
            <a:avLst/>
          </a:prstGeom>
          <a:noFill/>
        </p:spPr>
        <p:txBody>
          <a:bodyPr wrap="square" rtlCol="0">
            <a:spAutoFit/>
          </a:bodyPr>
          <a:lstStyle/>
          <a:p>
            <a:r>
              <a:rPr lang="en-FI" sz="1800">
                <a:latin typeface="+mj-lt"/>
                <a:cs typeface="Calibri" panose="020F0502020204030204" pitchFamily="34" charset="0"/>
              </a:rPr>
              <a:t>13</a:t>
            </a:r>
          </a:p>
        </p:txBody>
      </p:sp>
      <p:sp>
        <p:nvSpPr>
          <p:cNvPr id="87" name="TextBox 86">
            <a:extLst>
              <a:ext uri="{FF2B5EF4-FFF2-40B4-BE49-F238E27FC236}">
                <a16:creationId xmlns:a16="http://schemas.microsoft.com/office/drawing/2014/main" id="{87BC3664-17C5-C846-BAE3-4B5114B74C46}"/>
              </a:ext>
            </a:extLst>
          </p:cNvPr>
          <p:cNvSpPr txBox="1"/>
          <p:nvPr/>
        </p:nvSpPr>
        <p:spPr>
          <a:xfrm>
            <a:off x="2686601" y="29032979"/>
            <a:ext cx="622300" cy="369332"/>
          </a:xfrm>
          <a:prstGeom prst="rect">
            <a:avLst/>
          </a:prstGeom>
          <a:noFill/>
        </p:spPr>
        <p:txBody>
          <a:bodyPr wrap="square" rtlCol="0">
            <a:spAutoFit/>
          </a:bodyPr>
          <a:lstStyle/>
          <a:p>
            <a:r>
              <a:rPr lang="en-FI" sz="1800">
                <a:latin typeface="+mj-lt"/>
                <a:cs typeface="Calibri" panose="020F0502020204030204" pitchFamily="34" charset="0"/>
              </a:rPr>
              <a:t>14</a:t>
            </a:r>
          </a:p>
        </p:txBody>
      </p:sp>
      <p:sp>
        <p:nvSpPr>
          <p:cNvPr id="88" name="TextBox 87">
            <a:extLst>
              <a:ext uri="{FF2B5EF4-FFF2-40B4-BE49-F238E27FC236}">
                <a16:creationId xmlns:a16="http://schemas.microsoft.com/office/drawing/2014/main" id="{F4A4FA3A-8798-C042-AA25-CCA2F243BBEA}"/>
              </a:ext>
            </a:extLst>
          </p:cNvPr>
          <p:cNvSpPr txBox="1"/>
          <p:nvPr/>
        </p:nvSpPr>
        <p:spPr>
          <a:xfrm>
            <a:off x="2686601" y="28561400"/>
            <a:ext cx="622300" cy="369332"/>
          </a:xfrm>
          <a:prstGeom prst="rect">
            <a:avLst/>
          </a:prstGeom>
          <a:noFill/>
        </p:spPr>
        <p:txBody>
          <a:bodyPr wrap="square" rtlCol="0">
            <a:spAutoFit/>
          </a:bodyPr>
          <a:lstStyle/>
          <a:p>
            <a:r>
              <a:rPr lang="en-FI" sz="1800">
                <a:latin typeface="+mj-lt"/>
                <a:cs typeface="Calibri" panose="020F0502020204030204" pitchFamily="34" charset="0"/>
              </a:rPr>
              <a:t>15</a:t>
            </a:r>
          </a:p>
        </p:txBody>
      </p:sp>
      <p:sp>
        <p:nvSpPr>
          <p:cNvPr id="89" name="TextBox 88">
            <a:extLst>
              <a:ext uri="{FF2B5EF4-FFF2-40B4-BE49-F238E27FC236}">
                <a16:creationId xmlns:a16="http://schemas.microsoft.com/office/drawing/2014/main" id="{B84700BC-C723-1F46-BF7D-147635CB689C}"/>
              </a:ext>
            </a:extLst>
          </p:cNvPr>
          <p:cNvSpPr txBox="1"/>
          <p:nvPr/>
        </p:nvSpPr>
        <p:spPr>
          <a:xfrm>
            <a:off x="2686601" y="28113706"/>
            <a:ext cx="622300" cy="369332"/>
          </a:xfrm>
          <a:prstGeom prst="rect">
            <a:avLst/>
          </a:prstGeom>
          <a:noFill/>
        </p:spPr>
        <p:txBody>
          <a:bodyPr wrap="square" rtlCol="0">
            <a:spAutoFit/>
          </a:bodyPr>
          <a:lstStyle/>
          <a:p>
            <a:r>
              <a:rPr lang="en-FI" sz="1800">
                <a:latin typeface="+mj-lt"/>
                <a:cs typeface="Calibri" panose="020F0502020204030204" pitchFamily="34" charset="0"/>
              </a:rPr>
              <a:t>16</a:t>
            </a:r>
          </a:p>
        </p:txBody>
      </p:sp>
      <p:sp>
        <p:nvSpPr>
          <p:cNvPr id="90" name="TextBox 89">
            <a:extLst>
              <a:ext uri="{FF2B5EF4-FFF2-40B4-BE49-F238E27FC236}">
                <a16:creationId xmlns:a16="http://schemas.microsoft.com/office/drawing/2014/main" id="{C916C8A4-B89A-1546-BC2A-96F97E606A17}"/>
              </a:ext>
            </a:extLst>
          </p:cNvPr>
          <p:cNvSpPr txBox="1"/>
          <p:nvPr/>
        </p:nvSpPr>
        <p:spPr>
          <a:xfrm>
            <a:off x="2686601" y="27644616"/>
            <a:ext cx="622300" cy="369332"/>
          </a:xfrm>
          <a:prstGeom prst="rect">
            <a:avLst/>
          </a:prstGeom>
          <a:noFill/>
        </p:spPr>
        <p:txBody>
          <a:bodyPr wrap="square" rtlCol="0">
            <a:spAutoFit/>
          </a:bodyPr>
          <a:lstStyle/>
          <a:p>
            <a:r>
              <a:rPr lang="en-FI" sz="1800">
                <a:latin typeface="+mj-lt"/>
                <a:cs typeface="Calibri" panose="020F0502020204030204" pitchFamily="34" charset="0"/>
              </a:rPr>
              <a:t>17</a:t>
            </a:r>
          </a:p>
        </p:txBody>
      </p:sp>
      <p:sp>
        <p:nvSpPr>
          <p:cNvPr id="91" name="TextBox 90">
            <a:extLst>
              <a:ext uri="{FF2B5EF4-FFF2-40B4-BE49-F238E27FC236}">
                <a16:creationId xmlns:a16="http://schemas.microsoft.com/office/drawing/2014/main" id="{461B2A24-52B4-CC4F-899F-AD9E33D90B2F}"/>
              </a:ext>
            </a:extLst>
          </p:cNvPr>
          <p:cNvSpPr txBox="1"/>
          <p:nvPr/>
        </p:nvSpPr>
        <p:spPr>
          <a:xfrm>
            <a:off x="2661201" y="30436252"/>
            <a:ext cx="648000" cy="369332"/>
          </a:xfrm>
          <a:prstGeom prst="rect">
            <a:avLst/>
          </a:prstGeom>
          <a:noFill/>
        </p:spPr>
        <p:txBody>
          <a:bodyPr wrap="square" rtlCol="0">
            <a:spAutoFit/>
          </a:bodyPr>
          <a:lstStyle/>
          <a:p>
            <a:r>
              <a:rPr lang="en-FI" sz="1800">
                <a:latin typeface="+mj-lt"/>
                <a:cs typeface="Calibri" panose="020F0502020204030204" pitchFamily="34" charset="0"/>
              </a:rPr>
              <a:t>11</a:t>
            </a:r>
          </a:p>
        </p:txBody>
      </p:sp>
      <p:sp>
        <p:nvSpPr>
          <p:cNvPr id="92" name="TextBox 91">
            <a:extLst>
              <a:ext uri="{FF2B5EF4-FFF2-40B4-BE49-F238E27FC236}">
                <a16:creationId xmlns:a16="http://schemas.microsoft.com/office/drawing/2014/main" id="{5180935F-9707-A54B-AC71-6596DCC1E8AC}"/>
              </a:ext>
            </a:extLst>
          </p:cNvPr>
          <p:cNvSpPr txBox="1"/>
          <p:nvPr/>
        </p:nvSpPr>
        <p:spPr>
          <a:xfrm>
            <a:off x="2661201" y="30882091"/>
            <a:ext cx="622300" cy="369332"/>
          </a:xfrm>
          <a:prstGeom prst="rect">
            <a:avLst/>
          </a:prstGeom>
          <a:noFill/>
        </p:spPr>
        <p:txBody>
          <a:bodyPr wrap="square" rtlCol="0">
            <a:spAutoFit/>
          </a:bodyPr>
          <a:lstStyle/>
          <a:p>
            <a:r>
              <a:rPr lang="en-FI" sz="1800">
                <a:latin typeface="+mj-lt"/>
                <a:cs typeface="Calibri" panose="020F0502020204030204" pitchFamily="34" charset="0"/>
              </a:rPr>
              <a:t>10</a:t>
            </a:r>
          </a:p>
        </p:txBody>
      </p:sp>
      <p:sp>
        <p:nvSpPr>
          <p:cNvPr id="93" name="TextBox 92">
            <a:extLst>
              <a:ext uri="{FF2B5EF4-FFF2-40B4-BE49-F238E27FC236}">
                <a16:creationId xmlns:a16="http://schemas.microsoft.com/office/drawing/2014/main" id="{2682845E-106F-4445-A0BF-569EB5E47F63}"/>
              </a:ext>
            </a:extLst>
          </p:cNvPr>
          <p:cNvSpPr txBox="1"/>
          <p:nvPr/>
        </p:nvSpPr>
        <p:spPr>
          <a:xfrm>
            <a:off x="2750101" y="31339291"/>
            <a:ext cx="622300" cy="369332"/>
          </a:xfrm>
          <a:prstGeom prst="rect">
            <a:avLst/>
          </a:prstGeom>
          <a:noFill/>
        </p:spPr>
        <p:txBody>
          <a:bodyPr wrap="square" rtlCol="0">
            <a:spAutoFit/>
          </a:bodyPr>
          <a:lstStyle/>
          <a:p>
            <a:r>
              <a:rPr lang="en-FI" sz="1800">
                <a:latin typeface="+mj-lt"/>
                <a:cs typeface="Calibri" panose="020F0502020204030204" pitchFamily="34" charset="0"/>
              </a:rPr>
              <a:t>9</a:t>
            </a:r>
          </a:p>
        </p:txBody>
      </p:sp>
      <p:sp>
        <p:nvSpPr>
          <p:cNvPr id="94" name="TextBox 93">
            <a:extLst>
              <a:ext uri="{FF2B5EF4-FFF2-40B4-BE49-F238E27FC236}">
                <a16:creationId xmlns:a16="http://schemas.microsoft.com/office/drawing/2014/main" id="{AB6FC4CE-2968-EA46-BB6D-9FAF0E9CA972}"/>
              </a:ext>
            </a:extLst>
          </p:cNvPr>
          <p:cNvSpPr txBox="1"/>
          <p:nvPr/>
        </p:nvSpPr>
        <p:spPr>
          <a:xfrm>
            <a:off x="2724701" y="31796237"/>
            <a:ext cx="622300" cy="369332"/>
          </a:xfrm>
          <a:prstGeom prst="rect">
            <a:avLst/>
          </a:prstGeom>
          <a:noFill/>
        </p:spPr>
        <p:txBody>
          <a:bodyPr wrap="square" rtlCol="0">
            <a:spAutoFit/>
          </a:bodyPr>
          <a:lstStyle/>
          <a:p>
            <a:r>
              <a:rPr lang="en-FI" sz="1800">
                <a:latin typeface="+mj-lt"/>
                <a:cs typeface="Calibri" panose="020F0502020204030204" pitchFamily="34" charset="0"/>
              </a:rPr>
              <a:t>8</a:t>
            </a:r>
          </a:p>
        </p:txBody>
      </p:sp>
      <p:sp>
        <p:nvSpPr>
          <p:cNvPr id="95" name="TextBox 94">
            <a:extLst>
              <a:ext uri="{FF2B5EF4-FFF2-40B4-BE49-F238E27FC236}">
                <a16:creationId xmlns:a16="http://schemas.microsoft.com/office/drawing/2014/main" id="{894AB3FF-F641-E348-A4D3-EE09EA6B9CCB}"/>
              </a:ext>
            </a:extLst>
          </p:cNvPr>
          <p:cNvSpPr txBox="1"/>
          <p:nvPr/>
        </p:nvSpPr>
        <p:spPr>
          <a:xfrm>
            <a:off x="2724701" y="32292569"/>
            <a:ext cx="622300" cy="369332"/>
          </a:xfrm>
          <a:prstGeom prst="rect">
            <a:avLst/>
          </a:prstGeom>
          <a:noFill/>
        </p:spPr>
        <p:txBody>
          <a:bodyPr wrap="square" rtlCol="0">
            <a:spAutoFit/>
          </a:bodyPr>
          <a:lstStyle/>
          <a:p>
            <a:r>
              <a:rPr lang="en-FI" sz="1800">
                <a:latin typeface="+mj-lt"/>
                <a:cs typeface="Calibri" panose="020F0502020204030204" pitchFamily="34" charset="0"/>
              </a:rPr>
              <a:t>7</a:t>
            </a:r>
          </a:p>
        </p:txBody>
      </p:sp>
      <p:sp>
        <p:nvSpPr>
          <p:cNvPr id="96" name="TextBox 95">
            <a:extLst>
              <a:ext uri="{FF2B5EF4-FFF2-40B4-BE49-F238E27FC236}">
                <a16:creationId xmlns:a16="http://schemas.microsoft.com/office/drawing/2014/main" id="{0F2D7EC8-B537-D34C-B677-08495FA8EF15}"/>
              </a:ext>
            </a:extLst>
          </p:cNvPr>
          <p:cNvSpPr txBox="1"/>
          <p:nvPr/>
        </p:nvSpPr>
        <p:spPr>
          <a:xfrm>
            <a:off x="2712001" y="32734881"/>
            <a:ext cx="622300" cy="369332"/>
          </a:xfrm>
          <a:prstGeom prst="rect">
            <a:avLst/>
          </a:prstGeom>
          <a:noFill/>
        </p:spPr>
        <p:txBody>
          <a:bodyPr wrap="square" rtlCol="0">
            <a:spAutoFit/>
          </a:bodyPr>
          <a:lstStyle/>
          <a:p>
            <a:r>
              <a:rPr lang="en-FI" sz="1800">
                <a:latin typeface="+mj-lt"/>
                <a:cs typeface="Calibri" panose="020F0502020204030204" pitchFamily="34" charset="0"/>
              </a:rPr>
              <a:t>6</a:t>
            </a:r>
          </a:p>
        </p:txBody>
      </p:sp>
      <p:sp>
        <p:nvSpPr>
          <p:cNvPr id="97" name="TextBox 96">
            <a:extLst>
              <a:ext uri="{FF2B5EF4-FFF2-40B4-BE49-F238E27FC236}">
                <a16:creationId xmlns:a16="http://schemas.microsoft.com/office/drawing/2014/main" id="{23FC3147-946F-B744-8DDE-43A5B29B6558}"/>
              </a:ext>
            </a:extLst>
          </p:cNvPr>
          <p:cNvSpPr txBox="1"/>
          <p:nvPr/>
        </p:nvSpPr>
        <p:spPr>
          <a:xfrm>
            <a:off x="2737401" y="33182670"/>
            <a:ext cx="622300" cy="369332"/>
          </a:xfrm>
          <a:prstGeom prst="rect">
            <a:avLst/>
          </a:prstGeom>
          <a:noFill/>
        </p:spPr>
        <p:txBody>
          <a:bodyPr wrap="square" rtlCol="0">
            <a:spAutoFit/>
          </a:bodyPr>
          <a:lstStyle/>
          <a:p>
            <a:r>
              <a:rPr lang="en-FI" sz="1800">
                <a:latin typeface="+mj-lt"/>
                <a:cs typeface="Calibri" panose="020F0502020204030204" pitchFamily="34" charset="0"/>
              </a:rPr>
              <a:t>5</a:t>
            </a:r>
          </a:p>
        </p:txBody>
      </p:sp>
      <p:sp>
        <p:nvSpPr>
          <p:cNvPr id="98" name="TextBox 97">
            <a:extLst>
              <a:ext uri="{FF2B5EF4-FFF2-40B4-BE49-F238E27FC236}">
                <a16:creationId xmlns:a16="http://schemas.microsoft.com/office/drawing/2014/main" id="{672999AF-7535-BC4E-8B89-1A59793FA2F2}"/>
              </a:ext>
            </a:extLst>
          </p:cNvPr>
          <p:cNvSpPr txBox="1"/>
          <p:nvPr/>
        </p:nvSpPr>
        <p:spPr>
          <a:xfrm>
            <a:off x="2737401" y="33638549"/>
            <a:ext cx="622300" cy="369332"/>
          </a:xfrm>
          <a:prstGeom prst="rect">
            <a:avLst/>
          </a:prstGeom>
          <a:noFill/>
        </p:spPr>
        <p:txBody>
          <a:bodyPr wrap="square" rtlCol="0">
            <a:spAutoFit/>
          </a:bodyPr>
          <a:lstStyle/>
          <a:p>
            <a:r>
              <a:rPr lang="en-FI" sz="1800">
                <a:latin typeface="+mj-lt"/>
                <a:cs typeface="Calibri" panose="020F0502020204030204" pitchFamily="34" charset="0"/>
              </a:rPr>
              <a:t>4</a:t>
            </a:r>
          </a:p>
        </p:txBody>
      </p:sp>
      <p:sp>
        <p:nvSpPr>
          <p:cNvPr id="99" name="TextBox 98">
            <a:extLst>
              <a:ext uri="{FF2B5EF4-FFF2-40B4-BE49-F238E27FC236}">
                <a16:creationId xmlns:a16="http://schemas.microsoft.com/office/drawing/2014/main" id="{235C5C5D-25E6-154B-9886-B9063E93AD0E}"/>
              </a:ext>
            </a:extLst>
          </p:cNvPr>
          <p:cNvSpPr txBox="1"/>
          <p:nvPr/>
        </p:nvSpPr>
        <p:spPr>
          <a:xfrm>
            <a:off x="2737401" y="34107920"/>
            <a:ext cx="622300" cy="369332"/>
          </a:xfrm>
          <a:prstGeom prst="rect">
            <a:avLst/>
          </a:prstGeom>
          <a:noFill/>
        </p:spPr>
        <p:txBody>
          <a:bodyPr wrap="square" rtlCol="0">
            <a:spAutoFit/>
          </a:bodyPr>
          <a:lstStyle/>
          <a:p>
            <a:r>
              <a:rPr lang="en-FI" sz="1800">
                <a:latin typeface="+mj-lt"/>
                <a:cs typeface="Calibri" panose="020F0502020204030204" pitchFamily="34" charset="0"/>
              </a:rPr>
              <a:t>3</a:t>
            </a:r>
          </a:p>
        </p:txBody>
      </p:sp>
      <p:sp>
        <p:nvSpPr>
          <p:cNvPr id="100" name="TextBox 99">
            <a:extLst>
              <a:ext uri="{FF2B5EF4-FFF2-40B4-BE49-F238E27FC236}">
                <a16:creationId xmlns:a16="http://schemas.microsoft.com/office/drawing/2014/main" id="{48EF553F-1652-B84F-8E7C-9B124B262AD7}"/>
              </a:ext>
            </a:extLst>
          </p:cNvPr>
          <p:cNvSpPr txBox="1"/>
          <p:nvPr/>
        </p:nvSpPr>
        <p:spPr>
          <a:xfrm>
            <a:off x="2750101" y="34552420"/>
            <a:ext cx="622300" cy="369332"/>
          </a:xfrm>
          <a:prstGeom prst="rect">
            <a:avLst/>
          </a:prstGeom>
          <a:noFill/>
        </p:spPr>
        <p:txBody>
          <a:bodyPr wrap="square" rtlCol="0">
            <a:spAutoFit/>
          </a:bodyPr>
          <a:lstStyle/>
          <a:p>
            <a:r>
              <a:rPr lang="en-FI" sz="1800">
                <a:latin typeface="+mj-lt"/>
                <a:cs typeface="Calibri" panose="020F0502020204030204" pitchFamily="34" charset="0"/>
              </a:rPr>
              <a:t>2</a:t>
            </a:r>
          </a:p>
        </p:txBody>
      </p:sp>
      <p:sp>
        <p:nvSpPr>
          <p:cNvPr id="101" name="TextBox 100">
            <a:extLst>
              <a:ext uri="{FF2B5EF4-FFF2-40B4-BE49-F238E27FC236}">
                <a16:creationId xmlns:a16="http://schemas.microsoft.com/office/drawing/2014/main" id="{2E77238F-0357-3747-8802-D87648810440}"/>
              </a:ext>
            </a:extLst>
          </p:cNvPr>
          <p:cNvSpPr txBox="1"/>
          <p:nvPr/>
        </p:nvSpPr>
        <p:spPr>
          <a:xfrm>
            <a:off x="2750101" y="35060329"/>
            <a:ext cx="622300" cy="369332"/>
          </a:xfrm>
          <a:prstGeom prst="rect">
            <a:avLst/>
          </a:prstGeom>
          <a:noFill/>
        </p:spPr>
        <p:txBody>
          <a:bodyPr wrap="square" rtlCol="0">
            <a:spAutoFit/>
          </a:bodyPr>
          <a:lstStyle/>
          <a:p>
            <a:r>
              <a:rPr lang="en-FI" sz="1800">
                <a:latin typeface="+mj-lt"/>
                <a:cs typeface="Calibri" panose="020F0502020204030204" pitchFamily="34" charset="0"/>
              </a:rPr>
              <a:t>1</a:t>
            </a:r>
          </a:p>
        </p:txBody>
      </p:sp>
      <p:sp>
        <p:nvSpPr>
          <p:cNvPr id="102" name="TextBox 101">
            <a:extLst>
              <a:ext uri="{FF2B5EF4-FFF2-40B4-BE49-F238E27FC236}">
                <a16:creationId xmlns:a16="http://schemas.microsoft.com/office/drawing/2014/main" id="{9F6D9F79-29CD-FA47-99A6-C299B80B9F78}"/>
              </a:ext>
            </a:extLst>
          </p:cNvPr>
          <p:cNvSpPr txBox="1"/>
          <p:nvPr/>
        </p:nvSpPr>
        <p:spPr>
          <a:xfrm>
            <a:off x="2686601" y="25446116"/>
            <a:ext cx="622300" cy="369332"/>
          </a:xfrm>
          <a:prstGeom prst="rect">
            <a:avLst/>
          </a:prstGeom>
          <a:noFill/>
        </p:spPr>
        <p:txBody>
          <a:bodyPr wrap="square" rtlCol="0">
            <a:spAutoFit/>
          </a:bodyPr>
          <a:lstStyle/>
          <a:p>
            <a:r>
              <a:rPr lang="en-FI" sz="1800">
                <a:latin typeface="Calibri" panose="020F0502020204030204" pitchFamily="34" charset="0"/>
                <a:cs typeface="Calibri" panose="020F0502020204030204" pitchFamily="34" charset="0"/>
              </a:rPr>
              <a:t>%</a:t>
            </a:r>
          </a:p>
        </p:txBody>
      </p:sp>
      <p:sp>
        <p:nvSpPr>
          <p:cNvPr id="104" name="TextBox 103">
            <a:extLst>
              <a:ext uri="{FF2B5EF4-FFF2-40B4-BE49-F238E27FC236}">
                <a16:creationId xmlns:a16="http://schemas.microsoft.com/office/drawing/2014/main" id="{B6241BE6-8EA3-ED45-9836-D3CFF7AB9D0E}"/>
              </a:ext>
            </a:extLst>
          </p:cNvPr>
          <p:cNvSpPr txBox="1"/>
          <p:nvPr/>
        </p:nvSpPr>
        <p:spPr>
          <a:xfrm>
            <a:off x="1572325" y="29047874"/>
            <a:ext cx="622300" cy="369332"/>
          </a:xfrm>
          <a:prstGeom prst="rect">
            <a:avLst/>
          </a:prstGeom>
          <a:solidFill>
            <a:schemeClr val="bg1"/>
          </a:solidFill>
        </p:spPr>
        <p:txBody>
          <a:bodyPr wrap="square" rtlCol="0">
            <a:spAutoFit/>
          </a:bodyPr>
          <a:lstStyle/>
          <a:p>
            <a:endParaRPr lang="en-FI" sz="1800">
              <a:latin typeface="+mj-lt"/>
              <a:cs typeface="Calibri" panose="020F0502020204030204" pitchFamily="34" charset="0"/>
            </a:endParaRPr>
          </a:p>
        </p:txBody>
      </p:sp>
      <p:cxnSp>
        <p:nvCxnSpPr>
          <p:cNvPr id="24" name="Straight Connector 23">
            <a:extLst>
              <a:ext uri="{FF2B5EF4-FFF2-40B4-BE49-F238E27FC236}">
                <a16:creationId xmlns:a16="http://schemas.microsoft.com/office/drawing/2014/main" id="{7624AF9E-E484-4745-BD5F-ACC45C918FE9}"/>
              </a:ext>
            </a:extLst>
          </p:cNvPr>
          <p:cNvCxnSpPr/>
          <p:nvPr/>
        </p:nvCxnSpPr>
        <p:spPr>
          <a:xfrm>
            <a:off x="2680954" y="30425841"/>
            <a:ext cx="241300"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87972F1-304B-B443-A308-A9E6DDF25547}"/>
              </a:ext>
            </a:extLst>
          </p:cNvPr>
          <p:cNvSpPr txBox="1"/>
          <p:nvPr/>
        </p:nvSpPr>
        <p:spPr>
          <a:xfrm>
            <a:off x="3011771" y="26185671"/>
            <a:ext cx="888084" cy="338554"/>
          </a:xfrm>
          <a:prstGeom prst="rect">
            <a:avLst/>
          </a:prstGeom>
          <a:solidFill>
            <a:schemeClr val="bg1"/>
          </a:solidFill>
        </p:spPr>
        <p:txBody>
          <a:bodyPr wrap="square" rtlCol="0">
            <a:spAutoFit/>
          </a:bodyPr>
          <a:lstStyle/>
          <a:p>
            <a:r>
              <a:rPr lang="en-FI" sz="1600">
                <a:latin typeface="+mj-lt"/>
                <a:cs typeface="Calibri" panose="020F0502020204030204" pitchFamily="34" charset="0"/>
              </a:rPr>
              <a:t>83/417</a:t>
            </a:r>
          </a:p>
        </p:txBody>
      </p:sp>
      <p:sp>
        <p:nvSpPr>
          <p:cNvPr id="106" name="TextBox 105">
            <a:extLst>
              <a:ext uri="{FF2B5EF4-FFF2-40B4-BE49-F238E27FC236}">
                <a16:creationId xmlns:a16="http://schemas.microsoft.com/office/drawing/2014/main" id="{68EA11B7-4232-1346-A675-E28F529ABE7A}"/>
              </a:ext>
            </a:extLst>
          </p:cNvPr>
          <p:cNvSpPr txBox="1"/>
          <p:nvPr/>
        </p:nvSpPr>
        <p:spPr>
          <a:xfrm>
            <a:off x="3622326" y="28372932"/>
            <a:ext cx="888084" cy="338554"/>
          </a:xfrm>
          <a:prstGeom prst="rect">
            <a:avLst/>
          </a:prstGeom>
          <a:solidFill>
            <a:schemeClr val="bg1"/>
          </a:solidFill>
        </p:spPr>
        <p:txBody>
          <a:bodyPr wrap="square" rtlCol="0">
            <a:spAutoFit/>
          </a:bodyPr>
          <a:lstStyle/>
          <a:p>
            <a:r>
              <a:rPr lang="en-FI" sz="1600">
                <a:latin typeface="+mj-lt"/>
                <a:cs typeface="Calibri" panose="020F0502020204030204" pitchFamily="34" charset="0"/>
              </a:rPr>
              <a:t>57/377</a:t>
            </a:r>
          </a:p>
        </p:txBody>
      </p:sp>
      <p:sp>
        <p:nvSpPr>
          <p:cNvPr id="107" name="TextBox 106">
            <a:extLst>
              <a:ext uri="{FF2B5EF4-FFF2-40B4-BE49-F238E27FC236}">
                <a16:creationId xmlns:a16="http://schemas.microsoft.com/office/drawing/2014/main" id="{AA8CF397-9F9E-9C4F-9A3F-FFDD89D186DE}"/>
              </a:ext>
            </a:extLst>
          </p:cNvPr>
          <p:cNvSpPr txBox="1"/>
          <p:nvPr/>
        </p:nvSpPr>
        <p:spPr>
          <a:xfrm>
            <a:off x="4085968" y="29349611"/>
            <a:ext cx="940040" cy="338554"/>
          </a:xfrm>
          <a:prstGeom prst="rect">
            <a:avLst/>
          </a:prstGeom>
          <a:noFill/>
        </p:spPr>
        <p:txBody>
          <a:bodyPr wrap="square" rtlCol="0">
            <a:spAutoFit/>
          </a:bodyPr>
          <a:lstStyle/>
          <a:p>
            <a:r>
              <a:rPr lang="en-FI" sz="1600">
                <a:latin typeface="+mj-lt"/>
                <a:cs typeface="Calibri" panose="020F0502020204030204" pitchFamily="34" charset="0"/>
              </a:rPr>
              <a:t>76/601</a:t>
            </a:r>
          </a:p>
        </p:txBody>
      </p:sp>
      <p:sp>
        <p:nvSpPr>
          <p:cNvPr id="108" name="TextBox 107">
            <a:extLst>
              <a:ext uri="{FF2B5EF4-FFF2-40B4-BE49-F238E27FC236}">
                <a16:creationId xmlns:a16="http://schemas.microsoft.com/office/drawing/2014/main" id="{DBBAF03A-7DAA-D94A-9361-6F2C2B40A467}"/>
              </a:ext>
            </a:extLst>
          </p:cNvPr>
          <p:cNvSpPr txBox="1"/>
          <p:nvPr/>
        </p:nvSpPr>
        <p:spPr>
          <a:xfrm>
            <a:off x="4804342" y="27721491"/>
            <a:ext cx="888084" cy="338554"/>
          </a:xfrm>
          <a:prstGeom prst="rect">
            <a:avLst/>
          </a:prstGeom>
          <a:solidFill>
            <a:schemeClr val="bg1"/>
          </a:solidFill>
        </p:spPr>
        <p:txBody>
          <a:bodyPr wrap="square" rtlCol="0">
            <a:spAutoFit/>
          </a:bodyPr>
          <a:lstStyle/>
          <a:p>
            <a:r>
              <a:rPr lang="en-FI" sz="1600">
                <a:latin typeface="+mj-lt"/>
                <a:cs typeface="Calibri" panose="020F0502020204030204" pitchFamily="34" charset="0"/>
              </a:rPr>
              <a:t>33/199</a:t>
            </a:r>
          </a:p>
        </p:txBody>
      </p:sp>
      <p:sp>
        <p:nvSpPr>
          <p:cNvPr id="109" name="TextBox 108">
            <a:extLst>
              <a:ext uri="{FF2B5EF4-FFF2-40B4-BE49-F238E27FC236}">
                <a16:creationId xmlns:a16="http://schemas.microsoft.com/office/drawing/2014/main" id="{448FD0D8-F869-8D4B-A489-D028C80D7788}"/>
              </a:ext>
            </a:extLst>
          </p:cNvPr>
          <p:cNvSpPr txBox="1"/>
          <p:nvPr/>
        </p:nvSpPr>
        <p:spPr>
          <a:xfrm>
            <a:off x="5311111" y="30001475"/>
            <a:ext cx="1131097" cy="338554"/>
          </a:xfrm>
          <a:prstGeom prst="rect">
            <a:avLst/>
          </a:prstGeom>
          <a:noFill/>
        </p:spPr>
        <p:txBody>
          <a:bodyPr wrap="square" rtlCol="0">
            <a:spAutoFit/>
          </a:bodyPr>
          <a:lstStyle/>
          <a:p>
            <a:r>
              <a:rPr lang="en-FI" sz="1600">
                <a:latin typeface="+mj-lt"/>
                <a:cs typeface="Calibri" panose="020F0502020204030204" pitchFamily="34" charset="0"/>
              </a:rPr>
              <a:t>21/186</a:t>
            </a:r>
          </a:p>
        </p:txBody>
      </p:sp>
      <p:sp>
        <p:nvSpPr>
          <p:cNvPr id="110" name="TextBox 109">
            <a:extLst>
              <a:ext uri="{FF2B5EF4-FFF2-40B4-BE49-F238E27FC236}">
                <a16:creationId xmlns:a16="http://schemas.microsoft.com/office/drawing/2014/main" id="{81C02EDD-49DA-D742-A14E-86E5F5E422EB}"/>
              </a:ext>
            </a:extLst>
          </p:cNvPr>
          <p:cNvSpPr txBox="1"/>
          <p:nvPr/>
        </p:nvSpPr>
        <p:spPr>
          <a:xfrm>
            <a:off x="5959209" y="28580471"/>
            <a:ext cx="888084" cy="338554"/>
          </a:xfrm>
          <a:prstGeom prst="rect">
            <a:avLst/>
          </a:prstGeom>
          <a:solidFill>
            <a:schemeClr val="bg1"/>
          </a:solidFill>
        </p:spPr>
        <p:txBody>
          <a:bodyPr wrap="square" rtlCol="0">
            <a:spAutoFit/>
          </a:bodyPr>
          <a:lstStyle/>
          <a:p>
            <a:r>
              <a:rPr lang="en-FI" sz="1600">
                <a:latin typeface="+mj-lt"/>
                <a:cs typeface="Calibri" panose="020F0502020204030204" pitchFamily="34" charset="0"/>
              </a:rPr>
              <a:t>23/156</a:t>
            </a:r>
          </a:p>
        </p:txBody>
      </p:sp>
      <p:sp>
        <p:nvSpPr>
          <p:cNvPr id="111" name="TextBox 110">
            <a:extLst>
              <a:ext uri="{FF2B5EF4-FFF2-40B4-BE49-F238E27FC236}">
                <a16:creationId xmlns:a16="http://schemas.microsoft.com/office/drawing/2014/main" id="{29B1F439-B2E4-9A45-A35A-54419CD68E6F}"/>
              </a:ext>
            </a:extLst>
          </p:cNvPr>
          <p:cNvSpPr txBox="1"/>
          <p:nvPr/>
        </p:nvSpPr>
        <p:spPr>
          <a:xfrm>
            <a:off x="6634803" y="30862934"/>
            <a:ext cx="888084" cy="338554"/>
          </a:xfrm>
          <a:prstGeom prst="rect">
            <a:avLst/>
          </a:prstGeom>
          <a:solidFill>
            <a:schemeClr val="bg1"/>
          </a:solidFill>
        </p:spPr>
        <p:txBody>
          <a:bodyPr wrap="square" rtlCol="0">
            <a:spAutoFit/>
          </a:bodyPr>
          <a:lstStyle/>
          <a:p>
            <a:r>
              <a:rPr lang="en-FI" sz="1600">
                <a:latin typeface="+mj-lt"/>
                <a:cs typeface="Calibri" panose="020F0502020204030204" pitchFamily="34" charset="0"/>
              </a:rPr>
              <a:t>13/134</a:t>
            </a:r>
          </a:p>
        </p:txBody>
      </p:sp>
      <p:sp>
        <p:nvSpPr>
          <p:cNvPr id="112" name="TextBox 111">
            <a:extLst>
              <a:ext uri="{FF2B5EF4-FFF2-40B4-BE49-F238E27FC236}">
                <a16:creationId xmlns:a16="http://schemas.microsoft.com/office/drawing/2014/main" id="{DC5FA58F-CC19-794B-9463-C2C25A6730C7}"/>
              </a:ext>
            </a:extLst>
          </p:cNvPr>
          <p:cNvSpPr txBox="1"/>
          <p:nvPr/>
        </p:nvSpPr>
        <p:spPr>
          <a:xfrm>
            <a:off x="7220005" y="32831265"/>
            <a:ext cx="888084" cy="338554"/>
          </a:xfrm>
          <a:prstGeom prst="rect">
            <a:avLst/>
          </a:prstGeom>
          <a:solidFill>
            <a:schemeClr val="bg1"/>
          </a:solidFill>
        </p:spPr>
        <p:txBody>
          <a:bodyPr wrap="square" rtlCol="0">
            <a:spAutoFit/>
          </a:bodyPr>
          <a:lstStyle/>
          <a:p>
            <a:r>
              <a:rPr lang="en-FI" sz="1600">
                <a:latin typeface="+mj-lt"/>
                <a:cs typeface="Calibri" panose="020F0502020204030204" pitchFamily="34" charset="0"/>
              </a:rPr>
              <a:t>5/92</a:t>
            </a:r>
          </a:p>
        </p:txBody>
      </p:sp>
      <p:cxnSp>
        <p:nvCxnSpPr>
          <p:cNvPr id="26" name="Straight Connector 25">
            <a:extLst>
              <a:ext uri="{FF2B5EF4-FFF2-40B4-BE49-F238E27FC236}">
                <a16:creationId xmlns:a16="http://schemas.microsoft.com/office/drawing/2014/main" id="{5FA04363-FBA2-DB4A-96E5-BD5CBEC4CF4F}"/>
              </a:ext>
            </a:extLst>
          </p:cNvPr>
          <p:cNvCxnSpPr>
            <a:cxnSpLocks/>
          </p:cNvCxnSpPr>
          <p:nvPr/>
        </p:nvCxnSpPr>
        <p:spPr>
          <a:xfrm>
            <a:off x="26119372" y="11206193"/>
            <a:ext cx="56653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89A4101-1BAF-CA4A-870D-F9DCBC8AD265}"/>
              </a:ext>
            </a:extLst>
          </p:cNvPr>
          <p:cNvCxnSpPr/>
          <p:nvPr/>
        </p:nvCxnSpPr>
        <p:spPr>
          <a:xfrm flipV="1">
            <a:off x="5463435" y="30365512"/>
            <a:ext cx="432000" cy="13490"/>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4107531-1A52-1D4C-8CA8-F12E609C4641}"/>
              </a:ext>
            </a:extLst>
          </p:cNvPr>
          <p:cNvCxnSpPr/>
          <p:nvPr/>
        </p:nvCxnSpPr>
        <p:spPr>
          <a:xfrm flipV="1">
            <a:off x="4295035" y="29755912"/>
            <a:ext cx="432000" cy="13490"/>
          </a:xfrm>
          <a:prstGeom prst="line">
            <a:avLst/>
          </a:prstGeom>
          <a:ln w="12065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9F00FB9-B3DD-DB49-8C30-950CF0248B1F}"/>
              </a:ext>
            </a:extLst>
          </p:cNvPr>
          <p:cNvSpPr txBox="1"/>
          <p:nvPr/>
        </p:nvSpPr>
        <p:spPr>
          <a:xfrm rot="3993629">
            <a:off x="33263938" y="13934613"/>
            <a:ext cx="1072896" cy="338554"/>
          </a:xfrm>
          <a:prstGeom prst="rect">
            <a:avLst/>
          </a:prstGeom>
          <a:noFill/>
        </p:spPr>
        <p:txBody>
          <a:bodyPr wrap="square" rtlCol="0">
            <a:spAutoFit/>
          </a:bodyPr>
          <a:lstStyle/>
          <a:p>
            <a:r>
              <a:rPr lang="en-FI" sz="1600">
                <a:solidFill>
                  <a:schemeClr val="bg1"/>
                </a:solidFill>
              </a:rPr>
              <a:t>NCF1</a:t>
            </a:r>
          </a:p>
        </p:txBody>
      </p:sp>
      <p:sp>
        <p:nvSpPr>
          <p:cNvPr id="116" name="TextBox 115">
            <a:extLst>
              <a:ext uri="{FF2B5EF4-FFF2-40B4-BE49-F238E27FC236}">
                <a16:creationId xmlns:a16="http://schemas.microsoft.com/office/drawing/2014/main" id="{9FC75D75-FE91-1A4B-91A0-807AF1FA5889}"/>
              </a:ext>
            </a:extLst>
          </p:cNvPr>
          <p:cNvSpPr txBox="1"/>
          <p:nvPr/>
        </p:nvSpPr>
        <p:spPr>
          <a:xfrm rot="2066914">
            <a:off x="31985538" y="14819112"/>
            <a:ext cx="1072896" cy="584775"/>
          </a:xfrm>
          <a:prstGeom prst="rect">
            <a:avLst/>
          </a:prstGeom>
          <a:noFill/>
        </p:spPr>
        <p:txBody>
          <a:bodyPr wrap="square" rtlCol="0">
            <a:spAutoFit/>
          </a:bodyPr>
          <a:lstStyle/>
          <a:p>
            <a:endParaRPr lang="en-FI" sz="1600"/>
          </a:p>
          <a:p>
            <a:r>
              <a:rPr lang="en-FI" sz="1600">
                <a:solidFill>
                  <a:schemeClr val="bg1"/>
                </a:solidFill>
              </a:rPr>
              <a:t>DOCK8</a:t>
            </a:r>
          </a:p>
        </p:txBody>
      </p:sp>
      <p:sp>
        <p:nvSpPr>
          <p:cNvPr id="118" name="TextBox 117">
            <a:extLst>
              <a:ext uri="{FF2B5EF4-FFF2-40B4-BE49-F238E27FC236}">
                <a16:creationId xmlns:a16="http://schemas.microsoft.com/office/drawing/2014/main" id="{53908D3B-13C9-F143-82FB-7DEF2689E7E1}"/>
              </a:ext>
            </a:extLst>
          </p:cNvPr>
          <p:cNvSpPr txBox="1"/>
          <p:nvPr/>
        </p:nvSpPr>
        <p:spPr>
          <a:xfrm rot="19035941">
            <a:off x="35942907" y="14380201"/>
            <a:ext cx="1391471" cy="338554"/>
          </a:xfrm>
          <a:prstGeom prst="rect">
            <a:avLst/>
          </a:prstGeom>
          <a:noFill/>
        </p:spPr>
        <p:txBody>
          <a:bodyPr wrap="square" rtlCol="0">
            <a:spAutoFit/>
          </a:bodyPr>
          <a:lstStyle/>
          <a:p>
            <a:r>
              <a:rPr lang="en-FI" sz="1600">
                <a:solidFill>
                  <a:schemeClr val="bg1"/>
                </a:solidFill>
              </a:rPr>
              <a:t>ERCC6L2</a:t>
            </a:r>
          </a:p>
        </p:txBody>
      </p:sp>
      <p:sp>
        <p:nvSpPr>
          <p:cNvPr id="119" name="TextBox 118">
            <a:extLst>
              <a:ext uri="{FF2B5EF4-FFF2-40B4-BE49-F238E27FC236}">
                <a16:creationId xmlns:a16="http://schemas.microsoft.com/office/drawing/2014/main" id="{EA696AD6-8BBA-9443-A6F3-1053971D66A3}"/>
              </a:ext>
            </a:extLst>
          </p:cNvPr>
          <p:cNvSpPr txBox="1"/>
          <p:nvPr/>
        </p:nvSpPr>
        <p:spPr>
          <a:xfrm rot="16703285">
            <a:off x="34388586" y="13438454"/>
            <a:ext cx="1072896" cy="338554"/>
          </a:xfrm>
          <a:prstGeom prst="rect">
            <a:avLst/>
          </a:prstGeom>
          <a:noFill/>
        </p:spPr>
        <p:txBody>
          <a:bodyPr wrap="square" rtlCol="0">
            <a:spAutoFit/>
          </a:bodyPr>
          <a:lstStyle/>
          <a:p>
            <a:r>
              <a:rPr lang="en-FI" sz="1600">
                <a:solidFill>
                  <a:schemeClr val="bg1"/>
                </a:solidFill>
              </a:rPr>
              <a:t>22q11.2</a:t>
            </a:r>
          </a:p>
        </p:txBody>
      </p:sp>
      <p:sp>
        <p:nvSpPr>
          <p:cNvPr id="120" name="TextBox 119">
            <a:extLst>
              <a:ext uri="{FF2B5EF4-FFF2-40B4-BE49-F238E27FC236}">
                <a16:creationId xmlns:a16="http://schemas.microsoft.com/office/drawing/2014/main" id="{F066808D-F602-5240-B37E-D52B2037BE15}"/>
              </a:ext>
            </a:extLst>
          </p:cNvPr>
          <p:cNvSpPr txBox="1"/>
          <p:nvPr/>
        </p:nvSpPr>
        <p:spPr>
          <a:xfrm rot="17617535">
            <a:off x="35172211" y="13338045"/>
            <a:ext cx="1072896" cy="338554"/>
          </a:xfrm>
          <a:prstGeom prst="rect">
            <a:avLst/>
          </a:prstGeom>
          <a:noFill/>
        </p:spPr>
        <p:txBody>
          <a:bodyPr wrap="square" rtlCol="0">
            <a:spAutoFit/>
          </a:bodyPr>
          <a:lstStyle/>
          <a:p>
            <a:r>
              <a:rPr lang="en-FI" sz="1600" dirty="0">
                <a:solidFill>
                  <a:schemeClr val="bg1"/>
                </a:solidFill>
              </a:rPr>
              <a:t>CFI</a:t>
            </a:r>
          </a:p>
        </p:txBody>
      </p:sp>
      <p:sp>
        <p:nvSpPr>
          <p:cNvPr id="121" name="TextBox 120">
            <a:extLst>
              <a:ext uri="{FF2B5EF4-FFF2-40B4-BE49-F238E27FC236}">
                <a16:creationId xmlns:a16="http://schemas.microsoft.com/office/drawing/2014/main" id="{272F5F59-BC98-1248-BB62-FBE1138D2F06}"/>
              </a:ext>
            </a:extLst>
          </p:cNvPr>
          <p:cNvSpPr txBox="1"/>
          <p:nvPr/>
        </p:nvSpPr>
        <p:spPr>
          <a:xfrm rot="18561134">
            <a:off x="35768234" y="13764623"/>
            <a:ext cx="1072896" cy="338554"/>
          </a:xfrm>
          <a:prstGeom prst="rect">
            <a:avLst/>
          </a:prstGeom>
          <a:noFill/>
        </p:spPr>
        <p:txBody>
          <a:bodyPr wrap="square" rtlCol="0">
            <a:spAutoFit/>
          </a:bodyPr>
          <a:lstStyle/>
          <a:p>
            <a:r>
              <a:rPr lang="en-FI" sz="1600">
                <a:solidFill>
                  <a:schemeClr val="bg1"/>
                </a:solidFill>
              </a:rPr>
              <a:t>CYBB</a:t>
            </a:r>
          </a:p>
        </p:txBody>
      </p:sp>
      <p:sp>
        <p:nvSpPr>
          <p:cNvPr id="123" name="TextBox 122">
            <a:extLst>
              <a:ext uri="{FF2B5EF4-FFF2-40B4-BE49-F238E27FC236}">
                <a16:creationId xmlns:a16="http://schemas.microsoft.com/office/drawing/2014/main" id="{4CC6F9B6-0625-8749-A480-61A0C5BABD1D}"/>
              </a:ext>
            </a:extLst>
          </p:cNvPr>
          <p:cNvSpPr txBox="1"/>
          <p:nvPr/>
        </p:nvSpPr>
        <p:spPr>
          <a:xfrm rot="20746899">
            <a:off x="36740638" y="15429293"/>
            <a:ext cx="1072896" cy="338554"/>
          </a:xfrm>
          <a:prstGeom prst="rect">
            <a:avLst/>
          </a:prstGeom>
          <a:noFill/>
        </p:spPr>
        <p:txBody>
          <a:bodyPr wrap="square" rtlCol="0">
            <a:spAutoFit/>
          </a:bodyPr>
          <a:lstStyle/>
          <a:p>
            <a:r>
              <a:rPr lang="en-FI" sz="1600">
                <a:solidFill>
                  <a:schemeClr val="bg1"/>
                </a:solidFill>
              </a:rPr>
              <a:t>MAP2K2</a:t>
            </a:r>
          </a:p>
        </p:txBody>
      </p:sp>
      <p:sp>
        <p:nvSpPr>
          <p:cNvPr id="124" name="TextBox 123">
            <a:extLst>
              <a:ext uri="{FF2B5EF4-FFF2-40B4-BE49-F238E27FC236}">
                <a16:creationId xmlns:a16="http://schemas.microsoft.com/office/drawing/2014/main" id="{51531B9E-F9E2-6846-BA66-CA0BDE895E72}"/>
              </a:ext>
            </a:extLst>
          </p:cNvPr>
          <p:cNvSpPr txBox="1"/>
          <p:nvPr/>
        </p:nvSpPr>
        <p:spPr>
          <a:xfrm rot="308445">
            <a:off x="36847695" y="16629669"/>
            <a:ext cx="1072896" cy="338554"/>
          </a:xfrm>
          <a:prstGeom prst="rect">
            <a:avLst/>
          </a:prstGeom>
          <a:noFill/>
        </p:spPr>
        <p:txBody>
          <a:bodyPr wrap="square" rtlCol="0">
            <a:spAutoFit/>
          </a:bodyPr>
          <a:lstStyle/>
          <a:p>
            <a:r>
              <a:rPr lang="en-FI" sz="1600">
                <a:solidFill>
                  <a:schemeClr val="bg1"/>
                </a:solidFill>
              </a:rPr>
              <a:t>RPL35A</a:t>
            </a:r>
          </a:p>
        </p:txBody>
      </p:sp>
      <p:sp>
        <p:nvSpPr>
          <p:cNvPr id="125" name="TextBox 124">
            <a:extLst>
              <a:ext uri="{FF2B5EF4-FFF2-40B4-BE49-F238E27FC236}">
                <a16:creationId xmlns:a16="http://schemas.microsoft.com/office/drawing/2014/main" id="{D3B84E96-C19F-9A43-B3A4-83EC90C1385E}"/>
              </a:ext>
            </a:extLst>
          </p:cNvPr>
          <p:cNvSpPr txBox="1"/>
          <p:nvPr/>
        </p:nvSpPr>
        <p:spPr>
          <a:xfrm rot="21257051">
            <a:off x="37005333" y="15994436"/>
            <a:ext cx="1072896" cy="338554"/>
          </a:xfrm>
          <a:prstGeom prst="rect">
            <a:avLst/>
          </a:prstGeom>
          <a:noFill/>
        </p:spPr>
        <p:txBody>
          <a:bodyPr wrap="square" rtlCol="0">
            <a:spAutoFit/>
          </a:bodyPr>
          <a:lstStyle/>
          <a:p>
            <a:r>
              <a:rPr lang="en-FI" sz="1600">
                <a:solidFill>
                  <a:schemeClr val="bg1"/>
                </a:solidFill>
              </a:rPr>
              <a:t>RPL15</a:t>
            </a:r>
          </a:p>
        </p:txBody>
      </p:sp>
      <p:sp>
        <p:nvSpPr>
          <p:cNvPr id="126" name="TextBox 125">
            <a:extLst>
              <a:ext uri="{FF2B5EF4-FFF2-40B4-BE49-F238E27FC236}">
                <a16:creationId xmlns:a16="http://schemas.microsoft.com/office/drawing/2014/main" id="{A68AD707-4EE1-A44F-8A71-32FCDECD401C}"/>
              </a:ext>
            </a:extLst>
          </p:cNvPr>
          <p:cNvSpPr txBox="1"/>
          <p:nvPr/>
        </p:nvSpPr>
        <p:spPr>
          <a:xfrm rot="19760429">
            <a:off x="36575396" y="14740611"/>
            <a:ext cx="1072896" cy="338554"/>
          </a:xfrm>
          <a:prstGeom prst="rect">
            <a:avLst/>
          </a:prstGeom>
          <a:noFill/>
        </p:spPr>
        <p:txBody>
          <a:bodyPr wrap="square" rtlCol="0">
            <a:spAutoFit/>
          </a:bodyPr>
          <a:lstStyle/>
          <a:p>
            <a:r>
              <a:rPr lang="en-FI" sz="1600">
                <a:solidFill>
                  <a:schemeClr val="bg1"/>
                </a:solidFill>
              </a:rPr>
              <a:t>FANCA</a:t>
            </a:r>
          </a:p>
        </p:txBody>
      </p:sp>
      <p:sp>
        <p:nvSpPr>
          <p:cNvPr id="128" name="TextBox 127">
            <a:extLst>
              <a:ext uri="{FF2B5EF4-FFF2-40B4-BE49-F238E27FC236}">
                <a16:creationId xmlns:a16="http://schemas.microsoft.com/office/drawing/2014/main" id="{90FD66A0-4863-1849-B73B-3876EFFF5981}"/>
              </a:ext>
            </a:extLst>
          </p:cNvPr>
          <p:cNvSpPr txBox="1"/>
          <p:nvPr/>
        </p:nvSpPr>
        <p:spPr>
          <a:xfrm rot="1340567">
            <a:off x="36910765" y="17318192"/>
            <a:ext cx="1072896" cy="338554"/>
          </a:xfrm>
          <a:prstGeom prst="rect">
            <a:avLst/>
          </a:prstGeom>
          <a:noFill/>
        </p:spPr>
        <p:txBody>
          <a:bodyPr wrap="square" rtlCol="0">
            <a:spAutoFit/>
          </a:bodyPr>
          <a:lstStyle/>
          <a:p>
            <a:r>
              <a:rPr lang="en-FI" sz="1600">
                <a:solidFill>
                  <a:schemeClr val="bg1"/>
                </a:solidFill>
              </a:rPr>
              <a:t>RPL5</a:t>
            </a:r>
          </a:p>
        </p:txBody>
      </p:sp>
      <p:sp>
        <p:nvSpPr>
          <p:cNvPr id="129" name="TextBox 128">
            <a:extLst>
              <a:ext uri="{FF2B5EF4-FFF2-40B4-BE49-F238E27FC236}">
                <a16:creationId xmlns:a16="http://schemas.microsoft.com/office/drawing/2014/main" id="{5A7F9B92-4D68-E34D-B6E5-EFC4D777BBB5}"/>
              </a:ext>
            </a:extLst>
          </p:cNvPr>
          <p:cNvSpPr txBox="1"/>
          <p:nvPr/>
        </p:nvSpPr>
        <p:spPr>
          <a:xfrm rot="2190489">
            <a:off x="36587303" y="17975953"/>
            <a:ext cx="1265684" cy="338554"/>
          </a:xfrm>
          <a:prstGeom prst="rect">
            <a:avLst/>
          </a:prstGeom>
          <a:noFill/>
        </p:spPr>
        <p:txBody>
          <a:bodyPr wrap="square" rtlCol="0">
            <a:spAutoFit/>
          </a:bodyPr>
          <a:lstStyle/>
          <a:p>
            <a:r>
              <a:rPr lang="en-FI" sz="1600">
                <a:solidFill>
                  <a:schemeClr val="bg2"/>
                </a:solidFill>
              </a:rPr>
              <a:t>RPS17</a:t>
            </a:r>
          </a:p>
        </p:txBody>
      </p:sp>
      <p:sp>
        <p:nvSpPr>
          <p:cNvPr id="131" name="TextBox 130">
            <a:extLst>
              <a:ext uri="{FF2B5EF4-FFF2-40B4-BE49-F238E27FC236}">
                <a16:creationId xmlns:a16="http://schemas.microsoft.com/office/drawing/2014/main" id="{7354D7C1-30CE-A344-AA1C-7E5465CE55F7}"/>
              </a:ext>
            </a:extLst>
          </p:cNvPr>
          <p:cNvSpPr txBox="1"/>
          <p:nvPr/>
        </p:nvSpPr>
        <p:spPr>
          <a:xfrm rot="2644440">
            <a:off x="36196523" y="18436479"/>
            <a:ext cx="1117908" cy="338554"/>
          </a:xfrm>
          <a:prstGeom prst="rect">
            <a:avLst/>
          </a:prstGeom>
          <a:noFill/>
        </p:spPr>
        <p:txBody>
          <a:bodyPr wrap="square" rtlCol="0">
            <a:spAutoFit/>
          </a:bodyPr>
          <a:lstStyle/>
          <a:p>
            <a:r>
              <a:rPr lang="en-FI" sz="1600">
                <a:solidFill>
                  <a:schemeClr val="bg2"/>
                </a:solidFill>
              </a:rPr>
              <a:t>RPS19</a:t>
            </a:r>
          </a:p>
        </p:txBody>
      </p:sp>
      <p:sp>
        <p:nvSpPr>
          <p:cNvPr id="132" name="TextBox 131">
            <a:extLst>
              <a:ext uri="{FF2B5EF4-FFF2-40B4-BE49-F238E27FC236}">
                <a16:creationId xmlns:a16="http://schemas.microsoft.com/office/drawing/2014/main" id="{500356E5-317E-AA4E-9411-1769112A475D}"/>
              </a:ext>
            </a:extLst>
          </p:cNvPr>
          <p:cNvSpPr txBox="1"/>
          <p:nvPr/>
        </p:nvSpPr>
        <p:spPr>
          <a:xfrm rot="3183651">
            <a:off x="35720245" y="18632458"/>
            <a:ext cx="828000" cy="338554"/>
          </a:xfrm>
          <a:prstGeom prst="rect">
            <a:avLst/>
          </a:prstGeom>
          <a:noFill/>
        </p:spPr>
        <p:txBody>
          <a:bodyPr wrap="square" rtlCol="0">
            <a:spAutoFit/>
          </a:bodyPr>
          <a:lstStyle/>
          <a:p>
            <a:r>
              <a:rPr lang="en-FI" sz="1600">
                <a:solidFill>
                  <a:schemeClr val="bg2"/>
                </a:solidFill>
              </a:rPr>
              <a:t>RPS26</a:t>
            </a:r>
          </a:p>
        </p:txBody>
      </p:sp>
      <p:sp>
        <p:nvSpPr>
          <p:cNvPr id="133" name="TextBox 132">
            <a:extLst>
              <a:ext uri="{FF2B5EF4-FFF2-40B4-BE49-F238E27FC236}">
                <a16:creationId xmlns:a16="http://schemas.microsoft.com/office/drawing/2014/main" id="{D7E11394-A083-C14D-8B1C-B810BD7C0E09}"/>
              </a:ext>
            </a:extLst>
          </p:cNvPr>
          <p:cNvSpPr txBox="1"/>
          <p:nvPr/>
        </p:nvSpPr>
        <p:spPr>
          <a:xfrm rot="4112840">
            <a:off x="35157925" y="18981644"/>
            <a:ext cx="828000" cy="338554"/>
          </a:xfrm>
          <a:prstGeom prst="rect">
            <a:avLst/>
          </a:prstGeom>
          <a:noFill/>
        </p:spPr>
        <p:txBody>
          <a:bodyPr wrap="square" rtlCol="0">
            <a:spAutoFit/>
          </a:bodyPr>
          <a:lstStyle/>
          <a:p>
            <a:r>
              <a:rPr lang="en-FI" sz="1600">
                <a:solidFill>
                  <a:schemeClr val="bg1"/>
                </a:solidFill>
              </a:rPr>
              <a:t>RTEL1</a:t>
            </a:r>
          </a:p>
        </p:txBody>
      </p:sp>
      <p:sp>
        <p:nvSpPr>
          <p:cNvPr id="134" name="TextBox 133">
            <a:extLst>
              <a:ext uri="{FF2B5EF4-FFF2-40B4-BE49-F238E27FC236}">
                <a16:creationId xmlns:a16="http://schemas.microsoft.com/office/drawing/2014/main" id="{8727B9F7-F99A-5E45-83FE-4E050547D624}"/>
              </a:ext>
            </a:extLst>
          </p:cNvPr>
          <p:cNvSpPr txBox="1"/>
          <p:nvPr/>
        </p:nvSpPr>
        <p:spPr>
          <a:xfrm rot="5034231">
            <a:off x="34504424" y="19054043"/>
            <a:ext cx="900000" cy="338554"/>
          </a:xfrm>
          <a:prstGeom prst="rect">
            <a:avLst/>
          </a:prstGeom>
          <a:noFill/>
        </p:spPr>
        <p:txBody>
          <a:bodyPr wrap="square" rtlCol="0">
            <a:spAutoFit/>
          </a:bodyPr>
          <a:lstStyle/>
          <a:p>
            <a:r>
              <a:rPr lang="en-FI" sz="1600">
                <a:solidFill>
                  <a:schemeClr val="bg2"/>
                </a:solidFill>
              </a:rPr>
              <a:t>RUNX1</a:t>
            </a:r>
          </a:p>
        </p:txBody>
      </p:sp>
      <p:sp>
        <p:nvSpPr>
          <p:cNvPr id="135" name="TextBox 134">
            <a:extLst>
              <a:ext uri="{FF2B5EF4-FFF2-40B4-BE49-F238E27FC236}">
                <a16:creationId xmlns:a16="http://schemas.microsoft.com/office/drawing/2014/main" id="{B6DFBC0C-3127-CD4C-B228-864A79A73301}"/>
              </a:ext>
            </a:extLst>
          </p:cNvPr>
          <p:cNvSpPr txBox="1"/>
          <p:nvPr/>
        </p:nvSpPr>
        <p:spPr>
          <a:xfrm rot="16665591">
            <a:off x="33848008" y="18938564"/>
            <a:ext cx="1072896" cy="338554"/>
          </a:xfrm>
          <a:prstGeom prst="rect">
            <a:avLst/>
          </a:prstGeom>
          <a:noFill/>
        </p:spPr>
        <p:txBody>
          <a:bodyPr wrap="square" rtlCol="0">
            <a:spAutoFit/>
          </a:bodyPr>
          <a:lstStyle/>
          <a:p>
            <a:r>
              <a:rPr lang="en-FI" sz="1600">
                <a:solidFill>
                  <a:schemeClr val="bg1"/>
                </a:solidFill>
              </a:rPr>
              <a:t>STAT1</a:t>
            </a:r>
          </a:p>
        </p:txBody>
      </p:sp>
      <p:sp>
        <p:nvSpPr>
          <p:cNvPr id="136" name="TextBox 135">
            <a:extLst>
              <a:ext uri="{FF2B5EF4-FFF2-40B4-BE49-F238E27FC236}">
                <a16:creationId xmlns:a16="http://schemas.microsoft.com/office/drawing/2014/main" id="{46D0A2C3-B07D-524C-885B-52C942B12EDC}"/>
              </a:ext>
            </a:extLst>
          </p:cNvPr>
          <p:cNvSpPr txBox="1"/>
          <p:nvPr/>
        </p:nvSpPr>
        <p:spPr>
          <a:xfrm rot="17366803">
            <a:off x="33263938" y="18831576"/>
            <a:ext cx="1072896" cy="338554"/>
          </a:xfrm>
          <a:prstGeom prst="rect">
            <a:avLst/>
          </a:prstGeom>
          <a:noFill/>
        </p:spPr>
        <p:txBody>
          <a:bodyPr wrap="square" rtlCol="0">
            <a:spAutoFit/>
          </a:bodyPr>
          <a:lstStyle/>
          <a:p>
            <a:r>
              <a:rPr lang="en-FI" sz="1600">
                <a:solidFill>
                  <a:schemeClr val="bg1"/>
                </a:solidFill>
              </a:rPr>
              <a:t>TNFAIP3</a:t>
            </a:r>
          </a:p>
        </p:txBody>
      </p:sp>
      <p:sp>
        <p:nvSpPr>
          <p:cNvPr id="137" name="TextBox 136">
            <a:extLst>
              <a:ext uri="{FF2B5EF4-FFF2-40B4-BE49-F238E27FC236}">
                <a16:creationId xmlns:a16="http://schemas.microsoft.com/office/drawing/2014/main" id="{5C7E7772-6943-BE4F-A80F-7CE06896F141}"/>
              </a:ext>
            </a:extLst>
          </p:cNvPr>
          <p:cNvSpPr txBox="1"/>
          <p:nvPr/>
        </p:nvSpPr>
        <p:spPr>
          <a:xfrm rot="18150093">
            <a:off x="32763259" y="18521267"/>
            <a:ext cx="1072896" cy="338554"/>
          </a:xfrm>
          <a:prstGeom prst="rect">
            <a:avLst/>
          </a:prstGeom>
          <a:noFill/>
        </p:spPr>
        <p:txBody>
          <a:bodyPr wrap="square" rtlCol="0">
            <a:spAutoFit/>
          </a:bodyPr>
          <a:lstStyle/>
          <a:p>
            <a:r>
              <a:rPr lang="en-FI" sz="1600">
                <a:solidFill>
                  <a:schemeClr val="bg1"/>
                </a:solidFill>
              </a:rPr>
              <a:t>UNG</a:t>
            </a:r>
          </a:p>
        </p:txBody>
      </p:sp>
      <p:sp>
        <p:nvSpPr>
          <p:cNvPr id="138" name="TextBox 137">
            <a:extLst>
              <a:ext uri="{FF2B5EF4-FFF2-40B4-BE49-F238E27FC236}">
                <a16:creationId xmlns:a16="http://schemas.microsoft.com/office/drawing/2014/main" id="{661B628D-DCF6-4240-A444-F425F291456F}"/>
              </a:ext>
            </a:extLst>
          </p:cNvPr>
          <p:cNvSpPr txBox="1"/>
          <p:nvPr/>
        </p:nvSpPr>
        <p:spPr>
          <a:xfrm rot="18711468">
            <a:off x="32300988" y="18135073"/>
            <a:ext cx="1072896" cy="338554"/>
          </a:xfrm>
          <a:prstGeom prst="rect">
            <a:avLst/>
          </a:prstGeom>
          <a:noFill/>
        </p:spPr>
        <p:txBody>
          <a:bodyPr wrap="square" rtlCol="0">
            <a:spAutoFit/>
          </a:bodyPr>
          <a:lstStyle/>
          <a:p>
            <a:r>
              <a:rPr lang="en-FI" sz="1600">
                <a:solidFill>
                  <a:schemeClr val="bg1"/>
                </a:solidFill>
              </a:rPr>
              <a:t>VPS13B</a:t>
            </a:r>
          </a:p>
        </p:txBody>
      </p:sp>
      <p:sp>
        <p:nvSpPr>
          <p:cNvPr id="139" name="TextBox 138">
            <a:extLst>
              <a:ext uri="{FF2B5EF4-FFF2-40B4-BE49-F238E27FC236}">
                <a16:creationId xmlns:a16="http://schemas.microsoft.com/office/drawing/2014/main" id="{68B06876-016D-DC45-A827-D95698AB030C}"/>
              </a:ext>
            </a:extLst>
          </p:cNvPr>
          <p:cNvSpPr txBox="1"/>
          <p:nvPr/>
        </p:nvSpPr>
        <p:spPr>
          <a:xfrm rot="19698506">
            <a:off x="31815379" y="17399126"/>
            <a:ext cx="1072896" cy="338554"/>
          </a:xfrm>
          <a:prstGeom prst="rect">
            <a:avLst/>
          </a:prstGeom>
          <a:noFill/>
        </p:spPr>
        <p:txBody>
          <a:bodyPr wrap="square" rtlCol="0">
            <a:spAutoFit/>
          </a:bodyPr>
          <a:lstStyle/>
          <a:p>
            <a:r>
              <a:rPr lang="en-FI" sz="1600">
                <a:solidFill>
                  <a:schemeClr val="bg1"/>
                </a:solidFill>
              </a:rPr>
              <a:t>NFKB1</a:t>
            </a:r>
          </a:p>
        </p:txBody>
      </p:sp>
      <p:sp>
        <p:nvSpPr>
          <p:cNvPr id="140" name="TextBox 139">
            <a:extLst>
              <a:ext uri="{FF2B5EF4-FFF2-40B4-BE49-F238E27FC236}">
                <a16:creationId xmlns:a16="http://schemas.microsoft.com/office/drawing/2014/main" id="{548B018A-455A-C848-944E-859DE354D835}"/>
              </a:ext>
            </a:extLst>
          </p:cNvPr>
          <p:cNvSpPr txBox="1"/>
          <p:nvPr/>
        </p:nvSpPr>
        <p:spPr>
          <a:xfrm>
            <a:off x="31484750" y="16304592"/>
            <a:ext cx="1072896" cy="338554"/>
          </a:xfrm>
          <a:prstGeom prst="rect">
            <a:avLst/>
          </a:prstGeom>
          <a:noFill/>
        </p:spPr>
        <p:txBody>
          <a:bodyPr wrap="square" rtlCol="0">
            <a:spAutoFit/>
          </a:bodyPr>
          <a:lstStyle/>
          <a:p>
            <a:r>
              <a:rPr lang="en-FI" sz="1600">
                <a:solidFill>
                  <a:schemeClr val="bg1"/>
                </a:solidFill>
              </a:rPr>
              <a:t>TBX1</a:t>
            </a:r>
          </a:p>
        </p:txBody>
      </p:sp>
      <p:sp>
        <p:nvSpPr>
          <p:cNvPr id="141" name="TextBox 140">
            <a:extLst>
              <a:ext uri="{FF2B5EF4-FFF2-40B4-BE49-F238E27FC236}">
                <a16:creationId xmlns:a16="http://schemas.microsoft.com/office/drawing/2014/main" id="{29B849FA-3BDF-984C-919D-E2C1709B6BDB}"/>
              </a:ext>
            </a:extLst>
          </p:cNvPr>
          <p:cNvSpPr txBox="1"/>
          <p:nvPr/>
        </p:nvSpPr>
        <p:spPr>
          <a:xfrm rot="17738027">
            <a:off x="36603244" y="13265961"/>
            <a:ext cx="388050" cy="884455"/>
          </a:xfrm>
          <a:prstGeom prst="rect">
            <a:avLst/>
          </a:prstGeom>
          <a:solidFill>
            <a:schemeClr val="bg1"/>
          </a:solidFill>
        </p:spPr>
        <p:txBody>
          <a:bodyPr wrap="square" rtlCol="0">
            <a:spAutoFit/>
          </a:bodyPr>
          <a:lstStyle/>
          <a:p>
            <a:endParaRPr lang="en-FI"/>
          </a:p>
        </p:txBody>
      </p:sp>
      <p:sp>
        <p:nvSpPr>
          <p:cNvPr id="142" name="TextBox 141">
            <a:extLst>
              <a:ext uri="{FF2B5EF4-FFF2-40B4-BE49-F238E27FC236}">
                <a16:creationId xmlns:a16="http://schemas.microsoft.com/office/drawing/2014/main" id="{A86C4003-773B-444B-AC61-AB4A34DD78FE}"/>
              </a:ext>
            </a:extLst>
          </p:cNvPr>
          <p:cNvSpPr txBox="1"/>
          <p:nvPr/>
        </p:nvSpPr>
        <p:spPr>
          <a:xfrm rot="1575833">
            <a:off x="37552327" y="17572797"/>
            <a:ext cx="388050" cy="884455"/>
          </a:xfrm>
          <a:prstGeom prst="rect">
            <a:avLst/>
          </a:prstGeom>
          <a:solidFill>
            <a:schemeClr val="bg1"/>
          </a:solidFill>
        </p:spPr>
        <p:txBody>
          <a:bodyPr wrap="square" rtlCol="0">
            <a:spAutoFit/>
          </a:bodyPr>
          <a:lstStyle/>
          <a:p>
            <a:endParaRPr lang="en-FI"/>
          </a:p>
        </p:txBody>
      </p:sp>
      <p:sp>
        <p:nvSpPr>
          <p:cNvPr id="143" name="TextBox 142">
            <a:extLst>
              <a:ext uri="{FF2B5EF4-FFF2-40B4-BE49-F238E27FC236}">
                <a16:creationId xmlns:a16="http://schemas.microsoft.com/office/drawing/2014/main" id="{346D76AF-401A-E64E-9854-B956470D7949}"/>
              </a:ext>
            </a:extLst>
          </p:cNvPr>
          <p:cNvSpPr txBox="1"/>
          <p:nvPr/>
        </p:nvSpPr>
        <p:spPr>
          <a:xfrm rot="19364895">
            <a:off x="37409368" y="14207748"/>
            <a:ext cx="388050" cy="884455"/>
          </a:xfrm>
          <a:prstGeom prst="rect">
            <a:avLst/>
          </a:prstGeom>
          <a:solidFill>
            <a:schemeClr val="bg1"/>
          </a:solidFill>
        </p:spPr>
        <p:txBody>
          <a:bodyPr wrap="square" rtlCol="0">
            <a:spAutoFit/>
          </a:bodyPr>
          <a:lstStyle/>
          <a:p>
            <a:endParaRPr lang="en-FI"/>
          </a:p>
        </p:txBody>
      </p:sp>
      <p:sp>
        <p:nvSpPr>
          <p:cNvPr id="144" name="TextBox 143">
            <a:extLst>
              <a:ext uri="{FF2B5EF4-FFF2-40B4-BE49-F238E27FC236}">
                <a16:creationId xmlns:a16="http://schemas.microsoft.com/office/drawing/2014/main" id="{693D6269-401A-0348-9AE9-B97D9C435148}"/>
              </a:ext>
            </a:extLst>
          </p:cNvPr>
          <p:cNvSpPr txBox="1"/>
          <p:nvPr/>
        </p:nvSpPr>
        <p:spPr>
          <a:xfrm rot="18297677">
            <a:off x="37969238" y="12738093"/>
            <a:ext cx="388050" cy="884455"/>
          </a:xfrm>
          <a:prstGeom prst="rect">
            <a:avLst/>
          </a:prstGeom>
          <a:solidFill>
            <a:schemeClr val="bg1"/>
          </a:solidFill>
        </p:spPr>
        <p:txBody>
          <a:bodyPr wrap="square" rtlCol="0">
            <a:spAutoFit/>
          </a:bodyPr>
          <a:lstStyle/>
          <a:p>
            <a:endParaRPr lang="en-FI"/>
          </a:p>
        </p:txBody>
      </p:sp>
      <p:sp>
        <p:nvSpPr>
          <p:cNvPr id="145" name="TextBox 144">
            <a:extLst>
              <a:ext uri="{FF2B5EF4-FFF2-40B4-BE49-F238E27FC236}">
                <a16:creationId xmlns:a16="http://schemas.microsoft.com/office/drawing/2014/main" id="{C1043465-378A-1448-BCA0-0D535754B84B}"/>
              </a:ext>
            </a:extLst>
          </p:cNvPr>
          <p:cNvSpPr txBox="1"/>
          <p:nvPr/>
        </p:nvSpPr>
        <p:spPr>
          <a:xfrm rot="18686226">
            <a:off x="36900225" y="13557854"/>
            <a:ext cx="616982" cy="884455"/>
          </a:xfrm>
          <a:prstGeom prst="rect">
            <a:avLst/>
          </a:prstGeom>
          <a:solidFill>
            <a:schemeClr val="bg1"/>
          </a:solidFill>
        </p:spPr>
        <p:txBody>
          <a:bodyPr wrap="square" rtlCol="0">
            <a:spAutoFit/>
          </a:bodyPr>
          <a:lstStyle/>
          <a:p>
            <a:endParaRPr lang="en-FI"/>
          </a:p>
        </p:txBody>
      </p:sp>
      <p:sp>
        <p:nvSpPr>
          <p:cNvPr id="146" name="TextBox 145">
            <a:extLst>
              <a:ext uri="{FF2B5EF4-FFF2-40B4-BE49-F238E27FC236}">
                <a16:creationId xmlns:a16="http://schemas.microsoft.com/office/drawing/2014/main" id="{F561D942-A17F-2E44-961D-D9B8856E63F2}"/>
              </a:ext>
            </a:extLst>
          </p:cNvPr>
          <p:cNvSpPr txBox="1"/>
          <p:nvPr/>
        </p:nvSpPr>
        <p:spPr>
          <a:xfrm rot="17738027">
            <a:off x="37365244" y="12735609"/>
            <a:ext cx="388050" cy="884455"/>
          </a:xfrm>
          <a:prstGeom prst="rect">
            <a:avLst/>
          </a:prstGeom>
          <a:solidFill>
            <a:schemeClr val="bg1"/>
          </a:solidFill>
        </p:spPr>
        <p:txBody>
          <a:bodyPr wrap="square" rtlCol="0">
            <a:spAutoFit/>
          </a:bodyPr>
          <a:lstStyle/>
          <a:p>
            <a:endParaRPr lang="en-FI"/>
          </a:p>
        </p:txBody>
      </p:sp>
      <p:sp>
        <p:nvSpPr>
          <p:cNvPr id="147" name="TextBox 146">
            <a:extLst>
              <a:ext uri="{FF2B5EF4-FFF2-40B4-BE49-F238E27FC236}">
                <a16:creationId xmlns:a16="http://schemas.microsoft.com/office/drawing/2014/main" id="{2A5ACC9B-8A0C-DF49-AFCF-55053A65A1CB}"/>
              </a:ext>
            </a:extLst>
          </p:cNvPr>
          <p:cNvSpPr txBox="1"/>
          <p:nvPr/>
        </p:nvSpPr>
        <p:spPr>
          <a:xfrm rot="20373979">
            <a:off x="37688263" y="14827772"/>
            <a:ext cx="388050" cy="884455"/>
          </a:xfrm>
          <a:prstGeom prst="rect">
            <a:avLst/>
          </a:prstGeom>
          <a:solidFill>
            <a:schemeClr val="bg1"/>
          </a:solidFill>
        </p:spPr>
        <p:txBody>
          <a:bodyPr wrap="square" rtlCol="0">
            <a:spAutoFit/>
          </a:bodyPr>
          <a:lstStyle/>
          <a:p>
            <a:endParaRPr lang="en-FI"/>
          </a:p>
        </p:txBody>
      </p:sp>
      <p:sp>
        <p:nvSpPr>
          <p:cNvPr id="148" name="TextBox 147">
            <a:extLst>
              <a:ext uri="{FF2B5EF4-FFF2-40B4-BE49-F238E27FC236}">
                <a16:creationId xmlns:a16="http://schemas.microsoft.com/office/drawing/2014/main" id="{DB4504FF-D8AF-454A-AA6D-07805A1CF84D}"/>
              </a:ext>
            </a:extLst>
          </p:cNvPr>
          <p:cNvSpPr txBox="1"/>
          <p:nvPr/>
        </p:nvSpPr>
        <p:spPr>
          <a:xfrm rot="18686226">
            <a:off x="37642335" y="14443597"/>
            <a:ext cx="388050" cy="884455"/>
          </a:xfrm>
          <a:prstGeom prst="rect">
            <a:avLst/>
          </a:prstGeom>
          <a:solidFill>
            <a:schemeClr val="bg1"/>
          </a:solidFill>
        </p:spPr>
        <p:txBody>
          <a:bodyPr wrap="square" rtlCol="0">
            <a:spAutoFit/>
          </a:bodyPr>
          <a:lstStyle/>
          <a:p>
            <a:endParaRPr lang="en-FI"/>
          </a:p>
        </p:txBody>
      </p:sp>
      <p:sp>
        <p:nvSpPr>
          <p:cNvPr id="149" name="TextBox 148">
            <a:extLst>
              <a:ext uri="{FF2B5EF4-FFF2-40B4-BE49-F238E27FC236}">
                <a16:creationId xmlns:a16="http://schemas.microsoft.com/office/drawing/2014/main" id="{955B8714-5898-0745-9CD1-45F2A9D0DF0F}"/>
              </a:ext>
            </a:extLst>
          </p:cNvPr>
          <p:cNvSpPr txBox="1"/>
          <p:nvPr/>
        </p:nvSpPr>
        <p:spPr>
          <a:xfrm rot="18686226">
            <a:off x="37794735" y="14595997"/>
            <a:ext cx="388050" cy="884455"/>
          </a:xfrm>
          <a:prstGeom prst="rect">
            <a:avLst/>
          </a:prstGeom>
          <a:solidFill>
            <a:schemeClr val="bg1"/>
          </a:solidFill>
        </p:spPr>
        <p:txBody>
          <a:bodyPr wrap="square" rtlCol="0">
            <a:spAutoFit/>
          </a:bodyPr>
          <a:lstStyle/>
          <a:p>
            <a:endParaRPr lang="en-FI"/>
          </a:p>
        </p:txBody>
      </p:sp>
      <p:sp>
        <p:nvSpPr>
          <p:cNvPr id="150" name="TextBox 149">
            <a:extLst>
              <a:ext uri="{FF2B5EF4-FFF2-40B4-BE49-F238E27FC236}">
                <a16:creationId xmlns:a16="http://schemas.microsoft.com/office/drawing/2014/main" id="{0B238E3F-CEF3-C440-BC34-6B5692E136EE}"/>
              </a:ext>
            </a:extLst>
          </p:cNvPr>
          <p:cNvSpPr txBox="1"/>
          <p:nvPr/>
        </p:nvSpPr>
        <p:spPr>
          <a:xfrm rot="18686226">
            <a:off x="37947135" y="14748397"/>
            <a:ext cx="388050" cy="884455"/>
          </a:xfrm>
          <a:prstGeom prst="rect">
            <a:avLst/>
          </a:prstGeom>
          <a:solidFill>
            <a:schemeClr val="bg1"/>
          </a:solidFill>
        </p:spPr>
        <p:txBody>
          <a:bodyPr wrap="square" rtlCol="0">
            <a:spAutoFit/>
          </a:bodyPr>
          <a:lstStyle/>
          <a:p>
            <a:endParaRPr lang="en-FI"/>
          </a:p>
        </p:txBody>
      </p:sp>
      <p:sp>
        <p:nvSpPr>
          <p:cNvPr id="151" name="TextBox 150">
            <a:extLst>
              <a:ext uri="{FF2B5EF4-FFF2-40B4-BE49-F238E27FC236}">
                <a16:creationId xmlns:a16="http://schemas.microsoft.com/office/drawing/2014/main" id="{217AEF72-6012-774F-A086-97926D758300}"/>
              </a:ext>
            </a:extLst>
          </p:cNvPr>
          <p:cNvSpPr txBox="1"/>
          <p:nvPr/>
        </p:nvSpPr>
        <p:spPr>
          <a:xfrm rot="18686226">
            <a:off x="38099535" y="14900797"/>
            <a:ext cx="388050" cy="884455"/>
          </a:xfrm>
          <a:prstGeom prst="rect">
            <a:avLst/>
          </a:prstGeom>
          <a:solidFill>
            <a:schemeClr val="bg1"/>
          </a:solidFill>
        </p:spPr>
        <p:txBody>
          <a:bodyPr wrap="square" rtlCol="0">
            <a:spAutoFit/>
          </a:bodyPr>
          <a:lstStyle/>
          <a:p>
            <a:endParaRPr lang="en-FI"/>
          </a:p>
        </p:txBody>
      </p:sp>
      <p:sp>
        <p:nvSpPr>
          <p:cNvPr id="152" name="TextBox 151">
            <a:extLst>
              <a:ext uri="{FF2B5EF4-FFF2-40B4-BE49-F238E27FC236}">
                <a16:creationId xmlns:a16="http://schemas.microsoft.com/office/drawing/2014/main" id="{531039BC-9CA6-8C4A-B1AA-03B56A75B38D}"/>
              </a:ext>
            </a:extLst>
          </p:cNvPr>
          <p:cNvSpPr txBox="1"/>
          <p:nvPr/>
        </p:nvSpPr>
        <p:spPr>
          <a:xfrm rot="18686226">
            <a:off x="38251935" y="15053197"/>
            <a:ext cx="388050" cy="884455"/>
          </a:xfrm>
          <a:prstGeom prst="rect">
            <a:avLst/>
          </a:prstGeom>
          <a:solidFill>
            <a:schemeClr val="bg1"/>
          </a:solidFill>
        </p:spPr>
        <p:txBody>
          <a:bodyPr wrap="square" rtlCol="0">
            <a:spAutoFit/>
          </a:bodyPr>
          <a:lstStyle/>
          <a:p>
            <a:endParaRPr lang="en-FI"/>
          </a:p>
        </p:txBody>
      </p:sp>
      <p:sp>
        <p:nvSpPr>
          <p:cNvPr id="153" name="TextBox 152">
            <a:extLst>
              <a:ext uri="{FF2B5EF4-FFF2-40B4-BE49-F238E27FC236}">
                <a16:creationId xmlns:a16="http://schemas.microsoft.com/office/drawing/2014/main" id="{90C03677-F115-7C4B-B681-8F0765258E65}"/>
              </a:ext>
            </a:extLst>
          </p:cNvPr>
          <p:cNvSpPr txBox="1"/>
          <p:nvPr/>
        </p:nvSpPr>
        <p:spPr>
          <a:xfrm rot="3162738" flipH="1" flipV="1">
            <a:off x="36686286" y="18542053"/>
            <a:ext cx="575231" cy="1270347"/>
          </a:xfrm>
          <a:prstGeom prst="rect">
            <a:avLst/>
          </a:prstGeom>
          <a:solidFill>
            <a:schemeClr val="bg1"/>
          </a:solidFill>
        </p:spPr>
        <p:txBody>
          <a:bodyPr wrap="square" rtlCol="0">
            <a:spAutoFit/>
          </a:bodyPr>
          <a:lstStyle/>
          <a:p>
            <a:endParaRPr lang="en-FI"/>
          </a:p>
        </p:txBody>
      </p:sp>
      <p:sp>
        <p:nvSpPr>
          <p:cNvPr id="154" name="TextBox 153">
            <a:extLst>
              <a:ext uri="{FF2B5EF4-FFF2-40B4-BE49-F238E27FC236}">
                <a16:creationId xmlns:a16="http://schemas.microsoft.com/office/drawing/2014/main" id="{B9912D6D-1A51-2245-948B-0CA81D4DCFD0}"/>
              </a:ext>
            </a:extLst>
          </p:cNvPr>
          <p:cNvSpPr txBox="1"/>
          <p:nvPr/>
        </p:nvSpPr>
        <p:spPr>
          <a:xfrm rot="17686840">
            <a:off x="35538921" y="12838336"/>
            <a:ext cx="388050" cy="884455"/>
          </a:xfrm>
          <a:prstGeom prst="rect">
            <a:avLst/>
          </a:prstGeom>
          <a:solidFill>
            <a:schemeClr val="bg1"/>
          </a:solidFill>
        </p:spPr>
        <p:txBody>
          <a:bodyPr wrap="square" rtlCol="0">
            <a:spAutoFit/>
          </a:bodyPr>
          <a:lstStyle/>
          <a:p>
            <a:endParaRPr lang="en-FI"/>
          </a:p>
        </p:txBody>
      </p:sp>
      <p:sp>
        <p:nvSpPr>
          <p:cNvPr id="155" name="TextBox 154">
            <a:extLst>
              <a:ext uri="{FF2B5EF4-FFF2-40B4-BE49-F238E27FC236}">
                <a16:creationId xmlns:a16="http://schemas.microsoft.com/office/drawing/2014/main" id="{5143C565-6545-7B46-9AF0-E301BBFF8DA5}"/>
              </a:ext>
            </a:extLst>
          </p:cNvPr>
          <p:cNvSpPr txBox="1"/>
          <p:nvPr/>
        </p:nvSpPr>
        <p:spPr>
          <a:xfrm rot="5400000">
            <a:off x="35401068" y="12643680"/>
            <a:ext cx="388050" cy="884455"/>
          </a:xfrm>
          <a:prstGeom prst="rect">
            <a:avLst/>
          </a:prstGeom>
          <a:solidFill>
            <a:schemeClr val="bg1"/>
          </a:solidFill>
        </p:spPr>
        <p:txBody>
          <a:bodyPr wrap="square" rtlCol="0">
            <a:spAutoFit/>
          </a:bodyPr>
          <a:lstStyle/>
          <a:p>
            <a:endParaRPr lang="en-FI"/>
          </a:p>
        </p:txBody>
      </p:sp>
      <p:sp>
        <p:nvSpPr>
          <p:cNvPr id="156" name="TextBox 155">
            <a:extLst>
              <a:ext uri="{FF2B5EF4-FFF2-40B4-BE49-F238E27FC236}">
                <a16:creationId xmlns:a16="http://schemas.microsoft.com/office/drawing/2014/main" id="{5FCC107B-1CC9-F440-98AF-CFA8D1C6FBB0}"/>
              </a:ext>
            </a:extLst>
          </p:cNvPr>
          <p:cNvSpPr txBox="1"/>
          <p:nvPr/>
        </p:nvSpPr>
        <p:spPr>
          <a:xfrm rot="3830505">
            <a:off x="35879812" y="19167958"/>
            <a:ext cx="388050" cy="884455"/>
          </a:xfrm>
          <a:prstGeom prst="rect">
            <a:avLst/>
          </a:prstGeom>
          <a:solidFill>
            <a:schemeClr val="bg1"/>
          </a:solidFill>
        </p:spPr>
        <p:txBody>
          <a:bodyPr wrap="square" rtlCol="0">
            <a:spAutoFit/>
          </a:bodyPr>
          <a:lstStyle/>
          <a:p>
            <a:endParaRPr lang="en-FI"/>
          </a:p>
        </p:txBody>
      </p:sp>
      <p:sp>
        <p:nvSpPr>
          <p:cNvPr id="157" name="TextBox 156">
            <a:extLst>
              <a:ext uri="{FF2B5EF4-FFF2-40B4-BE49-F238E27FC236}">
                <a16:creationId xmlns:a16="http://schemas.microsoft.com/office/drawing/2014/main" id="{11516C50-9135-4741-828E-6006AB08881F}"/>
              </a:ext>
            </a:extLst>
          </p:cNvPr>
          <p:cNvSpPr txBox="1"/>
          <p:nvPr/>
        </p:nvSpPr>
        <p:spPr>
          <a:xfrm rot="6499879">
            <a:off x="33160595" y="19272800"/>
            <a:ext cx="388050" cy="884455"/>
          </a:xfrm>
          <a:prstGeom prst="rect">
            <a:avLst/>
          </a:prstGeom>
          <a:solidFill>
            <a:schemeClr val="bg1"/>
          </a:solidFill>
        </p:spPr>
        <p:txBody>
          <a:bodyPr wrap="square" rtlCol="0">
            <a:spAutoFit/>
          </a:bodyPr>
          <a:lstStyle/>
          <a:p>
            <a:endParaRPr lang="en-FI"/>
          </a:p>
        </p:txBody>
      </p:sp>
      <p:sp>
        <p:nvSpPr>
          <p:cNvPr id="158" name="TextBox 157">
            <a:extLst>
              <a:ext uri="{FF2B5EF4-FFF2-40B4-BE49-F238E27FC236}">
                <a16:creationId xmlns:a16="http://schemas.microsoft.com/office/drawing/2014/main" id="{43DE8F51-C0A0-404D-AE80-DAB253E39961}"/>
              </a:ext>
            </a:extLst>
          </p:cNvPr>
          <p:cNvSpPr txBox="1"/>
          <p:nvPr/>
        </p:nvSpPr>
        <p:spPr>
          <a:xfrm rot="6499879">
            <a:off x="32492933" y="18963786"/>
            <a:ext cx="388050" cy="884455"/>
          </a:xfrm>
          <a:prstGeom prst="rect">
            <a:avLst/>
          </a:prstGeom>
          <a:solidFill>
            <a:schemeClr val="bg1"/>
          </a:solidFill>
        </p:spPr>
        <p:txBody>
          <a:bodyPr wrap="square" rtlCol="0">
            <a:spAutoFit/>
          </a:bodyPr>
          <a:lstStyle/>
          <a:p>
            <a:endParaRPr lang="en-FI"/>
          </a:p>
        </p:txBody>
      </p:sp>
      <p:sp>
        <p:nvSpPr>
          <p:cNvPr id="159" name="TextBox 158">
            <a:extLst>
              <a:ext uri="{FF2B5EF4-FFF2-40B4-BE49-F238E27FC236}">
                <a16:creationId xmlns:a16="http://schemas.microsoft.com/office/drawing/2014/main" id="{43B4A04C-0517-3B4B-B35F-2A9402D1CC53}"/>
              </a:ext>
            </a:extLst>
          </p:cNvPr>
          <p:cNvSpPr txBox="1"/>
          <p:nvPr/>
        </p:nvSpPr>
        <p:spPr>
          <a:xfrm rot="8587399">
            <a:off x="31916909" y="18591680"/>
            <a:ext cx="550414" cy="884455"/>
          </a:xfrm>
          <a:prstGeom prst="rect">
            <a:avLst/>
          </a:prstGeom>
          <a:solidFill>
            <a:schemeClr val="bg1"/>
          </a:solidFill>
        </p:spPr>
        <p:txBody>
          <a:bodyPr wrap="square" rtlCol="0">
            <a:spAutoFit/>
          </a:bodyPr>
          <a:lstStyle/>
          <a:p>
            <a:endParaRPr lang="en-FI"/>
          </a:p>
        </p:txBody>
      </p:sp>
      <p:sp>
        <p:nvSpPr>
          <p:cNvPr id="160" name="TextBox 159">
            <a:extLst>
              <a:ext uri="{FF2B5EF4-FFF2-40B4-BE49-F238E27FC236}">
                <a16:creationId xmlns:a16="http://schemas.microsoft.com/office/drawing/2014/main" id="{5EB961F5-C8BD-FF46-BF33-CF19C9CD5C6F}"/>
              </a:ext>
            </a:extLst>
          </p:cNvPr>
          <p:cNvSpPr txBox="1"/>
          <p:nvPr/>
        </p:nvSpPr>
        <p:spPr>
          <a:xfrm rot="4542172">
            <a:off x="31141434" y="17707040"/>
            <a:ext cx="388050" cy="884455"/>
          </a:xfrm>
          <a:prstGeom prst="rect">
            <a:avLst/>
          </a:prstGeom>
          <a:solidFill>
            <a:schemeClr val="bg1"/>
          </a:solidFill>
        </p:spPr>
        <p:txBody>
          <a:bodyPr wrap="square" rtlCol="0">
            <a:spAutoFit/>
          </a:bodyPr>
          <a:lstStyle/>
          <a:p>
            <a:endParaRPr lang="en-FI"/>
          </a:p>
        </p:txBody>
      </p:sp>
      <p:sp>
        <p:nvSpPr>
          <p:cNvPr id="161" name="TextBox 160">
            <a:extLst>
              <a:ext uri="{FF2B5EF4-FFF2-40B4-BE49-F238E27FC236}">
                <a16:creationId xmlns:a16="http://schemas.microsoft.com/office/drawing/2014/main" id="{312E6169-ECC9-A04B-98DF-4F777B019F8C}"/>
              </a:ext>
            </a:extLst>
          </p:cNvPr>
          <p:cNvSpPr txBox="1"/>
          <p:nvPr/>
        </p:nvSpPr>
        <p:spPr>
          <a:xfrm rot="10800000">
            <a:off x="30860113" y="15948845"/>
            <a:ext cx="550414" cy="884455"/>
          </a:xfrm>
          <a:prstGeom prst="rect">
            <a:avLst/>
          </a:prstGeom>
          <a:solidFill>
            <a:schemeClr val="bg1"/>
          </a:solidFill>
        </p:spPr>
        <p:txBody>
          <a:bodyPr wrap="square" rtlCol="0">
            <a:spAutoFit/>
          </a:bodyPr>
          <a:lstStyle/>
          <a:p>
            <a:endParaRPr lang="en-FI"/>
          </a:p>
        </p:txBody>
      </p:sp>
      <p:sp>
        <p:nvSpPr>
          <p:cNvPr id="162" name="TextBox 161">
            <a:extLst>
              <a:ext uri="{FF2B5EF4-FFF2-40B4-BE49-F238E27FC236}">
                <a16:creationId xmlns:a16="http://schemas.microsoft.com/office/drawing/2014/main" id="{CDC2C2B9-23E3-7D43-A56D-9F635D990020}"/>
              </a:ext>
            </a:extLst>
          </p:cNvPr>
          <p:cNvSpPr txBox="1"/>
          <p:nvPr/>
        </p:nvSpPr>
        <p:spPr>
          <a:xfrm rot="5400000">
            <a:off x="31225386" y="14136111"/>
            <a:ext cx="550414" cy="884455"/>
          </a:xfrm>
          <a:prstGeom prst="rect">
            <a:avLst/>
          </a:prstGeom>
          <a:solidFill>
            <a:schemeClr val="bg1"/>
          </a:solidFill>
        </p:spPr>
        <p:txBody>
          <a:bodyPr wrap="square" rtlCol="0">
            <a:spAutoFit/>
          </a:bodyPr>
          <a:lstStyle/>
          <a:p>
            <a:endParaRPr lang="en-FI"/>
          </a:p>
        </p:txBody>
      </p:sp>
      <p:sp>
        <p:nvSpPr>
          <p:cNvPr id="163" name="TextBox 162">
            <a:extLst>
              <a:ext uri="{FF2B5EF4-FFF2-40B4-BE49-F238E27FC236}">
                <a16:creationId xmlns:a16="http://schemas.microsoft.com/office/drawing/2014/main" id="{65306813-13A4-2140-A780-783E32B5424D}"/>
              </a:ext>
            </a:extLst>
          </p:cNvPr>
          <p:cNvSpPr txBox="1"/>
          <p:nvPr/>
        </p:nvSpPr>
        <p:spPr>
          <a:xfrm rot="3891183">
            <a:off x="33005514" y="12804759"/>
            <a:ext cx="550414" cy="884455"/>
          </a:xfrm>
          <a:prstGeom prst="rect">
            <a:avLst/>
          </a:prstGeom>
          <a:solidFill>
            <a:schemeClr val="bg1"/>
          </a:solidFill>
        </p:spPr>
        <p:txBody>
          <a:bodyPr wrap="square" rtlCol="0">
            <a:spAutoFit/>
          </a:bodyPr>
          <a:lstStyle/>
          <a:p>
            <a:endParaRPr lang="en-FI"/>
          </a:p>
        </p:txBody>
      </p:sp>
      <p:sp>
        <p:nvSpPr>
          <p:cNvPr id="164" name="TextBox 163">
            <a:extLst>
              <a:ext uri="{FF2B5EF4-FFF2-40B4-BE49-F238E27FC236}">
                <a16:creationId xmlns:a16="http://schemas.microsoft.com/office/drawing/2014/main" id="{787A9815-56DF-B34F-A8D7-FA794CF7A785}"/>
              </a:ext>
            </a:extLst>
          </p:cNvPr>
          <p:cNvSpPr txBox="1"/>
          <p:nvPr/>
        </p:nvSpPr>
        <p:spPr>
          <a:xfrm rot="20590618">
            <a:off x="33321478" y="13123847"/>
            <a:ext cx="409239" cy="369332"/>
          </a:xfrm>
          <a:prstGeom prst="rect">
            <a:avLst/>
          </a:prstGeom>
          <a:solidFill>
            <a:schemeClr val="bg1"/>
          </a:solidFill>
        </p:spPr>
        <p:txBody>
          <a:bodyPr wrap="square" rtlCol="0">
            <a:spAutoFit/>
          </a:bodyPr>
          <a:lstStyle/>
          <a:p>
            <a:r>
              <a:rPr lang="en-FI" sz="1800"/>
              <a:t>3</a:t>
            </a:r>
          </a:p>
        </p:txBody>
      </p:sp>
      <p:cxnSp>
        <p:nvCxnSpPr>
          <p:cNvPr id="166" name="Straight Arrow Connector 165">
            <a:extLst>
              <a:ext uri="{FF2B5EF4-FFF2-40B4-BE49-F238E27FC236}">
                <a16:creationId xmlns:a16="http://schemas.microsoft.com/office/drawing/2014/main" id="{EC5D2CE0-9CEC-FD49-9093-04188F35ADE3}"/>
              </a:ext>
            </a:extLst>
          </p:cNvPr>
          <p:cNvCxnSpPr>
            <a:cxnSpLocks/>
          </p:cNvCxnSpPr>
          <p:nvPr/>
        </p:nvCxnSpPr>
        <p:spPr>
          <a:xfrm flipH="1">
            <a:off x="33129755" y="13411748"/>
            <a:ext cx="191723" cy="1326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42FBEF1A-2288-5E42-8D9B-B9AB1C0907FC}"/>
              </a:ext>
            </a:extLst>
          </p:cNvPr>
          <p:cNvSpPr txBox="1"/>
          <p:nvPr/>
        </p:nvSpPr>
        <p:spPr>
          <a:xfrm rot="16014980">
            <a:off x="31059878" y="16228850"/>
            <a:ext cx="409239" cy="369332"/>
          </a:xfrm>
          <a:prstGeom prst="rect">
            <a:avLst/>
          </a:prstGeom>
          <a:solidFill>
            <a:schemeClr val="bg1"/>
          </a:solidFill>
        </p:spPr>
        <p:txBody>
          <a:bodyPr wrap="square" rtlCol="0">
            <a:spAutoFit/>
          </a:bodyPr>
          <a:lstStyle/>
          <a:p>
            <a:r>
              <a:rPr lang="en-FI" sz="1800"/>
              <a:t>2</a:t>
            </a:r>
          </a:p>
        </p:txBody>
      </p:sp>
      <p:cxnSp>
        <p:nvCxnSpPr>
          <p:cNvPr id="173" name="Straight Arrow Connector 172">
            <a:extLst>
              <a:ext uri="{FF2B5EF4-FFF2-40B4-BE49-F238E27FC236}">
                <a16:creationId xmlns:a16="http://schemas.microsoft.com/office/drawing/2014/main" id="{B9B8EA5E-8264-5A4E-B5BA-8CB43AD5C1D8}"/>
              </a:ext>
            </a:extLst>
          </p:cNvPr>
          <p:cNvCxnSpPr>
            <a:cxnSpLocks/>
          </p:cNvCxnSpPr>
          <p:nvPr/>
        </p:nvCxnSpPr>
        <p:spPr>
          <a:xfrm>
            <a:off x="31223049" y="16588696"/>
            <a:ext cx="9519" cy="237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80E98B44-FA5D-CD43-8BA5-E213149A9F01}"/>
              </a:ext>
            </a:extLst>
          </p:cNvPr>
          <p:cNvSpPr txBox="1"/>
          <p:nvPr/>
        </p:nvSpPr>
        <p:spPr>
          <a:xfrm rot="2821116">
            <a:off x="32033071" y="18765137"/>
            <a:ext cx="409239" cy="369332"/>
          </a:xfrm>
          <a:prstGeom prst="rect">
            <a:avLst/>
          </a:prstGeom>
          <a:solidFill>
            <a:schemeClr val="bg1"/>
          </a:solidFill>
        </p:spPr>
        <p:txBody>
          <a:bodyPr wrap="square" rtlCol="0">
            <a:spAutoFit/>
          </a:bodyPr>
          <a:lstStyle/>
          <a:p>
            <a:r>
              <a:rPr lang="en-FI" sz="1800" dirty="0"/>
              <a:t>1</a:t>
            </a:r>
          </a:p>
        </p:txBody>
      </p:sp>
      <p:cxnSp>
        <p:nvCxnSpPr>
          <p:cNvPr id="179" name="Straight Arrow Connector 178">
            <a:extLst>
              <a:ext uri="{FF2B5EF4-FFF2-40B4-BE49-F238E27FC236}">
                <a16:creationId xmlns:a16="http://schemas.microsoft.com/office/drawing/2014/main" id="{342BAD30-4277-6643-A493-037401E9FB03}"/>
              </a:ext>
            </a:extLst>
          </p:cNvPr>
          <p:cNvCxnSpPr>
            <a:cxnSpLocks/>
          </p:cNvCxnSpPr>
          <p:nvPr/>
        </p:nvCxnSpPr>
        <p:spPr>
          <a:xfrm>
            <a:off x="32294337" y="18984990"/>
            <a:ext cx="166471" cy="178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F79260CA-F059-154B-95BD-309DD6EC6D48}"/>
              </a:ext>
            </a:extLst>
          </p:cNvPr>
          <p:cNvSpPr txBox="1"/>
          <p:nvPr/>
        </p:nvSpPr>
        <p:spPr>
          <a:xfrm>
            <a:off x="9616982" y="26125535"/>
            <a:ext cx="1787669" cy="369332"/>
          </a:xfrm>
          <a:prstGeom prst="rect">
            <a:avLst/>
          </a:prstGeom>
          <a:noFill/>
        </p:spPr>
        <p:txBody>
          <a:bodyPr wrap="none" rtlCol="0">
            <a:spAutoFit/>
          </a:bodyPr>
          <a:lstStyle/>
          <a:p>
            <a:r>
              <a:rPr lang="fi-FI" sz="1800" err="1">
                <a:latin typeface="+mj-lt"/>
                <a:cs typeface="Calibri" panose="020F0502020204030204" pitchFamily="34" charset="0"/>
              </a:rPr>
              <a:t>Percentage</a:t>
            </a:r>
            <a:r>
              <a:rPr lang="fi-FI" sz="1800">
                <a:latin typeface="+mj-lt"/>
                <a:cs typeface="Calibri" panose="020F0502020204030204" pitchFamily="34" charset="0"/>
              </a:rPr>
              <a:t> (%)</a:t>
            </a:r>
          </a:p>
        </p:txBody>
      </p:sp>
      <p:sp>
        <p:nvSpPr>
          <p:cNvPr id="165" name="TextBox 164">
            <a:extLst>
              <a:ext uri="{FF2B5EF4-FFF2-40B4-BE49-F238E27FC236}">
                <a16:creationId xmlns:a16="http://schemas.microsoft.com/office/drawing/2014/main" id="{FEE73367-0E78-1B44-B9FE-507917236D84}"/>
              </a:ext>
            </a:extLst>
          </p:cNvPr>
          <p:cNvSpPr txBox="1"/>
          <p:nvPr/>
        </p:nvSpPr>
        <p:spPr>
          <a:xfrm rot="1575833" flipH="1">
            <a:off x="37477337" y="17829793"/>
            <a:ext cx="478382" cy="884455"/>
          </a:xfrm>
          <a:prstGeom prst="rect">
            <a:avLst/>
          </a:prstGeom>
          <a:solidFill>
            <a:schemeClr val="bg1"/>
          </a:solidFill>
        </p:spPr>
        <p:txBody>
          <a:bodyPr wrap="square" rtlCol="0">
            <a:spAutoFit/>
          </a:bodyPr>
          <a:lstStyle/>
          <a:p>
            <a:endParaRPr lang="en-FI"/>
          </a:p>
        </p:txBody>
      </p:sp>
      <p:sp>
        <p:nvSpPr>
          <p:cNvPr id="167" name="TextBox 166">
            <a:extLst>
              <a:ext uri="{FF2B5EF4-FFF2-40B4-BE49-F238E27FC236}">
                <a16:creationId xmlns:a16="http://schemas.microsoft.com/office/drawing/2014/main" id="{04F6679B-9CFB-8449-8FA5-DFE7F8FE8685}"/>
              </a:ext>
            </a:extLst>
          </p:cNvPr>
          <p:cNvSpPr txBox="1"/>
          <p:nvPr/>
        </p:nvSpPr>
        <p:spPr>
          <a:xfrm>
            <a:off x="24820391" y="20024120"/>
            <a:ext cx="303837" cy="338554"/>
          </a:xfrm>
          <a:prstGeom prst="rect">
            <a:avLst/>
          </a:prstGeom>
          <a:solidFill>
            <a:schemeClr val="bg1"/>
          </a:solidFill>
        </p:spPr>
        <p:txBody>
          <a:bodyPr wrap="square" rtlCol="0">
            <a:spAutoFit/>
          </a:bodyPr>
          <a:lstStyle/>
          <a:p>
            <a:r>
              <a:rPr lang="en-FI" sz="2400" baseline="30000" dirty="0"/>
              <a:t>4</a:t>
            </a:r>
          </a:p>
        </p:txBody>
      </p:sp>
    </p:spTree>
    <p:extLst>
      <p:ext uri="{BB962C8B-B14F-4D97-AF65-F5344CB8AC3E}">
        <p14:creationId xmlns:p14="http://schemas.microsoft.com/office/powerpoint/2010/main" val="484324211"/>
      </p:ext>
    </p:extLst>
  </p:cSld>
  <p:clrMapOvr>
    <a:masterClrMapping/>
  </p:clrMapOvr>
</p:sld>
</file>

<file path=ppt/theme/theme1.xml><?xml version="1.0" encoding="utf-8"?>
<a:theme xmlns:a="http://schemas.openxmlformats.org/drawingml/2006/main" name="2_Office Theme">
  <a:themeElements>
    <a:clrScheme name="Blueprint Genetics 1">
      <a:dk1>
        <a:srgbClr val="51555D"/>
      </a:dk1>
      <a:lt1>
        <a:srgbClr val="FFFFFF"/>
      </a:lt1>
      <a:dk2>
        <a:srgbClr val="346C98"/>
      </a:dk2>
      <a:lt2>
        <a:srgbClr val="FFFFFF"/>
      </a:lt2>
      <a:accent1>
        <a:srgbClr val="346C98"/>
      </a:accent1>
      <a:accent2>
        <a:srgbClr val="F05578"/>
      </a:accent2>
      <a:accent3>
        <a:srgbClr val="FAA0B3"/>
      </a:accent3>
      <a:accent4>
        <a:srgbClr val="52555C"/>
      </a:accent4>
      <a:accent5>
        <a:srgbClr val="A69B9A"/>
      </a:accent5>
      <a:accent6>
        <a:srgbClr val="A0B5C9"/>
      </a:accent6>
      <a:hlink>
        <a:srgbClr val="F05578"/>
      </a:hlink>
      <a:folHlink>
        <a:srgbClr val="F05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f15bb7-a7d7-4ec0-bb39-37eb985049b7">
      <Terms xmlns="http://schemas.microsoft.com/office/infopath/2007/PartnerControls"/>
    </lcf76f155ced4ddcb4097134ff3c332f>
    <TaxCatchAll xmlns="7b35df6c-abd9-45b0-8e85-611bf0b2fb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08218DFDB4734AAB79F3EAFB1A9ABB" ma:contentTypeVersion="26" ma:contentTypeDescription="Create a new document." ma:contentTypeScope="" ma:versionID="b98e72acc482abec31c1f4ddf23a710f">
  <xsd:schema xmlns:xsd="http://www.w3.org/2001/XMLSchema" xmlns:xs="http://www.w3.org/2001/XMLSchema" xmlns:p="http://schemas.microsoft.com/office/2006/metadata/properties" xmlns:ns2="6df15bb7-a7d7-4ec0-bb39-37eb985049b7" xmlns:ns3="7b35df6c-abd9-45b0-8e85-611bf0b2fb44" targetNamespace="http://schemas.microsoft.com/office/2006/metadata/properties" ma:root="true" ma:fieldsID="75b5eeda9fd86da8d8404fa01372f97a" ns2:_="" ns3:_="">
    <xsd:import namespace="6df15bb7-a7d7-4ec0-bb39-37eb985049b7"/>
    <xsd:import namespace="7b35df6c-abd9-45b0-8e85-611bf0b2fb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15bb7-a7d7-4ec0-bb39-37eb985049b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description="" ma:hidden="true" ma:internalName="MediaServiceDateTaken" ma:readOnly="true">
      <xsd:simpleType>
        <xsd:restriction base="dms:Text"/>
      </xsd:simpleType>
    </xsd:element>
    <xsd:element name="MediaServiceLocation" ma:index="7" nillable="true" ma:displayName="Location" ma:description="" ma:internalName="MediaServiceLocation" ma:readOnly="true">
      <xsd:simpleType>
        <xsd:restriction base="dms:Text"/>
      </xsd:simpleType>
    </xsd:element>
    <xsd:element name="MediaServiceOCR" ma:index="8" nillable="true" ma:displayName="Extracted Text" ma:internalName="MediaServiceOCR" ma:readOnly="true">
      <xsd:simpleType>
        <xsd:restriction base="dms:Note">
          <xsd:maxLength value="255"/>
        </xsd:restriction>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description=""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9974891-484a-45e8-af76-ebb4354d79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5df6c-abd9-45b0-8e85-611bf0b2fb44"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aa3a1a0-8abf-41b8-9ac9-d11b73486783}" ma:internalName="TaxCatchAll" ma:showField="CatchAllData" ma:web="7b35df6c-abd9-45b0-8e85-611bf0b2fb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F8114-6B01-4753-B575-FD79F60E2E3B}">
  <ds:schemaRefs>
    <ds:schemaRef ds:uri="http://schemas.microsoft.com/office/2006/documentManagement/types"/>
    <ds:schemaRef ds:uri="http://schemas.microsoft.com/office/2006/metadata/properties"/>
    <ds:schemaRef ds:uri="bb37f595-962d-4a40-80f7-ad13914d7dcc"/>
    <ds:schemaRef ds:uri="http://www.w3.org/XML/1998/namespace"/>
    <ds:schemaRef ds:uri="http://purl.org/dc/elements/1.1/"/>
    <ds:schemaRef ds:uri="http://purl.org/dc/terms/"/>
    <ds:schemaRef ds:uri="de91ee6e-952c-4f37-9668-cd2ed9148ea1"/>
    <ds:schemaRef ds:uri="http://schemas.microsoft.com/office/infopath/2007/PartnerControls"/>
    <ds:schemaRef ds:uri="http://purl.org/dc/dcmitype/"/>
    <ds:schemaRef ds:uri="http://schemas.openxmlformats.org/package/2006/metadata/core-properties"/>
    <ds:schemaRef ds:uri="6df15bb7-a7d7-4ec0-bb39-37eb985049b7"/>
    <ds:schemaRef ds:uri="7b35df6c-abd9-45b0-8e85-611bf0b2fb44"/>
  </ds:schemaRefs>
</ds:datastoreItem>
</file>

<file path=customXml/itemProps2.xml><?xml version="1.0" encoding="utf-8"?>
<ds:datastoreItem xmlns:ds="http://schemas.openxmlformats.org/officeDocument/2006/customXml" ds:itemID="{0E6A2A25-FFF1-4167-87D1-A60820A16CB9}">
  <ds:schemaRefs>
    <ds:schemaRef ds:uri="http://schemas.microsoft.com/sharepoint/v3/contenttype/forms"/>
  </ds:schemaRefs>
</ds:datastoreItem>
</file>

<file path=customXml/itemProps3.xml><?xml version="1.0" encoding="utf-8"?>
<ds:datastoreItem xmlns:ds="http://schemas.openxmlformats.org/officeDocument/2006/customXml" ds:itemID="{CBDCF722-DF77-4ACC-B74B-AFD0BE4D5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15bb7-a7d7-4ec0-bb39-37eb985049b7"/>
    <ds:schemaRef ds:uri="7b35df6c-abd9-45b0-8e85-611bf0b2f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6539</TotalTime>
  <Words>820</Words>
  <Application>Microsoft Office PowerPoint</Application>
  <PresentationFormat>Custom</PresentationFormat>
  <Paragraphs>154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2_Office Theme</vt:lpstr>
      <vt:lpstr>Improving the Diagnostic Yield in Patients Suspected for Primary Immunodeficiency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Janne Tarvonen</dc:creator>
  <cp:lastModifiedBy>Anni Niskakoski</cp:lastModifiedBy>
  <cp:revision>128</cp:revision>
  <cp:lastPrinted>2018-10-26T12:03:08Z</cp:lastPrinted>
  <dcterms:created xsi:type="dcterms:W3CDTF">2018-06-05T06:59:25Z</dcterms:created>
  <dcterms:modified xsi:type="dcterms:W3CDTF">2026-01-29T11:56:19Z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0x010100B608218DFDB4734AAB79F3EAFB1A9ABB</vt:lpwstr>
  </property>
</Properties>
</file>